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70DD73-391C-4334-9267-299183D8DAF4}" type="datetimeFigureOut">
              <a:rPr lang="en-IN" smtClean="0"/>
              <a:t>09-04-2024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C808E2-0822-441A-8D9E-3902946997E4}" type="slidenum">
              <a:rPr lang="en-IN" smtClean="0"/>
              <a:t>‹#›</a:t>
            </a:fld>
            <a:endParaRPr lang="en-IN"/>
          </a:p>
        </p:txBody>
      </p:sp>
    </p:spTree>
    <p:extLst>
      <p:ext uri="{BB962C8B-B14F-4D97-AF65-F5344CB8AC3E}">
        <p14:creationId xmlns:p14="http://schemas.microsoft.com/office/powerpoint/2010/main" val="4088220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FC808E2-0822-441A-8D9E-3902946997E4}" type="slidenum">
              <a:rPr lang="en-IN" smtClean="0"/>
              <a:t>39</a:t>
            </a:fld>
            <a:endParaRPr lang="en-IN"/>
          </a:p>
        </p:txBody>
      </p:sp>
    </p:spTree>
    <p:extLst>
      <p:ext uri="{BB962C8B-B14F-4D97-AF65-F5344CB8AC3E}">
        <p14:creationId xmlns:p14="http://schemas.microsoft.com/office/powerpoint/2010/main" val="4232757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85B2328-6105-4AB9-8E29-509475F42751}"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115647-DDC2-42D6-8B08-0A9F0F12DD9E}" type="slidenum">
              <a:rPr lang="en-IN" smtClean="0"/>
              <a:t>‹#›</a:t>
            </a:fld>
            <a:endParaRPr lang="en-IN"/>
          </a:p>
        </p:txBody>
      </p:sp>
    </p:spTree>
    <p:extLst>
      <p:ext uri="{BB962C8B-B14F-4D97-AF65-F5344CB8AC3E}">
        <p14:creationId xmlns:p14="http://schemas.microsoft.com/office/powerpoint/2010/main" val="1730120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85B2328-6105-4AB9-8E29-509475F42751}"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115647-DDC2-42D6-8B08-0A9F0F12DD9E}" type="slidenum">
              <a:rPr lang="en-IN" smtClean="0"/>
              <a:t>‹#›</a:t>
            </a:fld>
            <a:endParaRPr lang="en-IN"/>
          </a:p>
        </p:txBody>
      </p:sp>
    </p:spTree>
    <p:extLst>
      <p:ext uri="{BB962C8B-B14F-4D97-AF65-F5344CB8AC3E}">
        <p14:creationId xmlns:p14="http://schemas.microsoft.com/office/powerpoint/2010/main" val="3557266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85B2328-6105-4AB9-8E29-509475F42751}"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115647-DDC2-42D6-8B08-0A9F0F12DD9E}" type="slidenum">
              <a:rPr lang="en-IN" smtClean="0"/>
              <a:t>‹#›</a:t>
            </a:fld>
            <a:endParaRPr lang="en-IN"/>
          </a:p>
        </p:txBody>
      </p:sp>
    </p:spTree>
    <p:extLst>
      <p:ext uri="{BB962C8B-B14F-4D97-AF65-F5344CB8AC3E}">
        <p14:creationId xmlns:p14="http://schemas.microsoft.com/office/powerpoint/2010/main" val="1087112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85B2328-6105-4AB9-8E29-509475F42751}"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115647-DDC2-42D6-8B08-0A9F0F12DD9E}" type="slidenum">
              <a:rPr lang="en-IN" smtClean="0"/>
              <a:t>‹#›</a:t>
            </a:fld>
            <a:endParaRPr lang="en-IN"/>
          </a:p>
        </p:txBody>
      </p:sp>
    </p:spTree>
    <p:extLst>
      <p:ext uri="{BB962C8B-B14F-4D97-AF65-F5344CB8AC3E}">
        <p14:creationId xmlns:p14="http://schemas.microsoft.com/office/powerpoint/2010/main" val="2123209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85B2328-6105-4AB9-8E29-509475F42751}"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115647-DDC2-42D6-8B08-0A9F0F12DD9E}" type="slidenum">
              <a:rPr lang="en-IN" smtClean="0"/>
              <a:t>‹#›</a:t>
            </a:fld>
            <a:endParaRPr lang="en-IN"/>
          </a:p>
        </p:txBody>
      </p:sp>
    </p:spTree>
    <p:extLst>
      <p:ext uri="{BB962C8B-B14F-4D97-AF65-F5344CB8AC3E}">
        <p14:creationId xmlns:p14="http://schemas.microsoft.com/office/powerpoint/2010/main" val="1444993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85B2328-6105-4AB9-8E29-509475F42751}" type="datetimeFigureOut">
              <a:rPr lang="en-IN" smtClean="0"/>
              <a:t>09-04-2024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2115647-DDC2-42D6-8B08-0A9F0F12DD9E}" type="slidenum">
              <a:rPr lang="en-IN" smtClean="0"/>
              <a:t>‹#›</a:t>
            </a:fld>
            <a:endParaRPr lang="en-IN"/>
          </a:p>
        </p:txBody>
      </p:sp>
    </p:spTree>
    <p:extLst>
      <p:ext uri="{BB962C8B-B14F-4D97-AF65-F5344CB8AC3E}">
        <p14:creationId xmlns:p14="http://schemas.microsoft.com/office/powerpoint/2010/main" val="395212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85B2328-6105-4AB9-8E29-509475F42751}" type="datetimeFigureOut">
              <a:rPr lang="en-IN" smtClean="0"/>
              <a:t>09-04-2024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2115647-DDC2-42D6-8B08-0A9F0F12DD9E}" type="slidenum">
              <a:rPr lang="en-IN" smtClean="0"/>
              <a:t>‹#›</a:t>
            </a:fld>
            <a:endParaRPr lang="en-IN"/>
          </a:p>
        </p:txBody>
      </p:sp>
    </p:spTree>
    <p:extLst>
      <p:ext uri="{BB962C8B-B14F-4D97-AF65-F5344CB8AC3E}">
        <p14:creationId xmlns:p14="http://schemas.microsoft.com/office/powerpoint/2010/main" val="2689606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85B2328-6105-4AB9-8E29-509475F42751}" type="datetimeFigureOut">
              <a:rPr lang="en-IN" smtClean="0"/>
              <a:t>09-04-2024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2115647-DDC2-42D6-8B08-0A9F0F12DD9E}" type="slidenum">
              <a:rPr lang="en-IN" smtClean="0"/>
              <a:t>‹#›</a:t>
            </a:fld>
            <a:endParaRPr lang="en-IN"/>
          </a:p>
        </p:txBody>
      </p:sp>
    </p:spTree>
    <p:extLst>
      <p:ext uri="{BB962C8B-B14F-4D97-AF65-F5344CB8AC3E}">
        <p14:creationId xmlns:p14="http://schemas.microsoft.com/office/powerpoint/2010/main" val="497960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5B2328-6105-4AB9-8E29-509475F42751}" type="datetimeFigureOut">
              <a:rPr lang="en-IN" smtClean="0"/>
              <a:t>09-04-2024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2115647-DDC2-42D6-8B08-0A9F0F12DD9E}" type="slidenum">
              <a:rPr lang="en-IN" smtClean="0"/>
              <a:t>‹#›</a:t>
            </a:fld>
            <a:endParaRPr lang="en-IN"/>
          </a:p>
        </p:txBody>
      </p:sp>
    </p:spTree>
    <p:extLst>
      <p:ext uri="{BB962C8B-B14F-4D97-AF65-F5344CB8AC3E}">
        <p14:creationId xmlns:p14="http://schemas.microsoft.com/office/powerpoint/2010/main" val="2121353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5B2328-6105-4AB9-8E29-509475F42751}" type="datetimeFigureOut">
              <a:rPr lang="en-IN" smtClean="0"/>
              <a:t>09-04-2024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2115647-DDC2-42D6-8B08-0A9F0F12DD9E}" type="slidenum">
              <a:rPr lang="en-IN" smtClean="0"/>
              <a:t>‹#›</a:t>
            </a:fld>
            <a:endParaRPr lang="en-IN"/>
          </a:p>
        </p:txBody>
      </p:sp>
    </p:spTree>
    <p:extLst>
      <p:ext uri="{BB962C8B-B14F-4D97-AF65-F5344CB8AC3E}">
        <p14:creationId xmlns:p14="http://schemas.microsoft.com/office/powerpoint/2010/main" val="261967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5B2328-6105-4AB9-8E29-509475F42751}" type="datetimeFigureOut">
              <a:rPr lang="en-IN" smtClean="0"/>
              <a:t>09-04-2024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2115647-DDC2-42D6-8B08-0A9F0F12DD9E}" type="slidenum">
              <a:rPr lang="en-IN" smtClean="0"/>
              <a:t>‹#›</a:t>
            </a:fld>
            <a:endParaRPr lang="en-IN"/>
          </a:p>
        </p:txBody>
      </p:sp>
    </p:spTree>
    <p:extLst>
      <p:ext uri="{BB962C8B-B14F-4D97-AF65-F5344CB8AC3E}">
        <p14:creationId xmlns:p14="http://schemas.microsoft.com/office/powerpoint/2010/main" val="3055164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5B2328-6105-4AB9-8E29-509475F42751}" type="datetimeFigureOut">
              <a:rPr lang="en-IN" smtClean="0"/>
              <a:t>09-04-2024</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115647-DDC2-42D6-8B08-0A9F0F12DD9E}" type="slidenum">
              <a:rPr lang="en-IN" smtClean="0"/>
              <a:t>‹#›</a:t>
            </a:fld>
            <a:endParaRPr lang="en-IN"/>
          </a:p>
        </p:txBody>
      </p:sp>
    </p:spTree>
    <p:extLst>
      <p:ext uri="{BB962C8B-B14F-4D97-AF65-F5344CB8AC3E}">
        <p14:creationId xmlns:p14="http://schemas.microsoft.com/office/powerpoint/2010/main" val="415535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Module 4</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2023264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8;p12"/>
          <p:cNvSpPr txBox="1"/>
          <p:nvPr/>
        </p:nvSpPr>
        <p:spPr>
          <a:xfrm>
            <a:off x="112426" y="200801"/>
            <a:ext cx="9031500" cy="4063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dk2"/>
                </a:solidFill>
                <a:latin typeface="Times New Roman"/>
                <a:ea typeface="Times New Roman"/>
                <a:cs typeface="Times New Roman"/>
                <a:sym typeface="Times New Roman"/>
              </a:rPr>
              <a:t>2) X-ray Imaging</a:t>
            </a:r>
            <a:endParaRPr>
              <a:solidFill>
                <a:schemeClr val="dk2"/>
              </a:solidFill>
            </a:endParaRPr>
          </a:p>
          <a:p>
            <a:pPr marL="0" marR="0" lvl="0" indent="0" algn="l" rtl="0">
              <a:lnSpc>
                <a:spcPct val="100000"/>
              </a:lnSpc>
              <a:spcBef>
                <a:spcPts val="0"/>
              </a:spcBef>
              <a:spcAft>
                <a:spcPts val="0"/>
              </a:spcAft>
              <a:buNone/>
            </a:pPr>
            <a:r>
              <a:rPr lang="en-US" sz="1800" b="1" i="0" u="none" strike="noStrike" cap="none">
                <a:solidFill>
                  <a:schemeClr val="dk2"/>
                </a:solidFill>
                <a:latin typeface="Times New Roman"/>
                <a:ea typeface="Times New Roman"/>
                <a:cs typeface="Times New Roman"/>
                <a:sym typeface="Times New Roman"/>
              </a:rPr>
              <a:t>Medical diagnostics</a:t>
            </a:r>
            <a:endParaRPr>
              <a:solidFill>
                <a:schemeClr val="dk2"/>
              </a:solidFill>
            </a:endParaRPr>
          </a:p>
          <a:p>
            <a:pPr marL="0" marR="0" lvl="0" indent="0" algn="l" rtl="0">
              <a:lnSpc>
                <a:spcPct val="100000"/>
              </a:lnSpc>
              <a:spcBef>
                <a:spcPts val="0"/>
              </a:spcBef>
              <a:spcAft>
                <a:spcPts val="0"/>
              </a:spcAft>
              <a:buNone/>
            </a:pPr>
            <a:r>
              <a:rPr lang="en-US" sz="1800" b="1" i="0" u="none" strike="noStrike" cap="none">
                <a:solidFill>
                  <a:schemeClr val="dk2"/>
                </a:solidFill>
                <a:latin typeface="Times New Roman"/>
                <a:ea typeface="Times New Roman"/>
                <a:cs typeface="Times New Roman"/>
                <a:sym typeface="Times New Roman"/>
              </a:rPr>
              <a:t>Angiography </a:t>
            </a:r>
            <a:endParaRPr>
              <a:solidFill>
                <a:schemeClr val="dk2"/>
              </a:solidFill>
            </a:endParaRPr>
          </a:p>
          <a:p>
            <a:pPr marL="0" marR="0" lvl="0" indent="0" algn="l" rtl="0">
              <a:lnSpc>
                <a:spcPct val="100000"/>
              </a:lnSpc>
              <a:spcBef>
                <a:spcPts val="0"/>
              </a:spcBef>
              <a:spcAft>
                <a:spcPts val="0"/>
              </a:spcAft>
              <a:buNone/>
            </a:pPr>
            <a:r>
              <a:rPr lang="en-US" sz="1800" b="1" i="0" u="none" strike="noStrike" cap="none">
                <a:solidFill>
                  <a:schemeClr val="dk2"/>
                </a:solidFill>
                <a:latin typeface="Times New Roman"/>
                <a:ea typeface="Times New Roman"/>
                <a:cs typeface="Times New Roman"/>
                <a:sym typeface="Times New Roman"/>
              </a:rPr>
              <a:t>Computerized axial tomography (CT scan)</a:t>
            </a:r>
            <a:endParaRPr>
              <a:solidFill>
                <a:schemeClr val="dk2"/>
              </a:solidFill>
            </a:endParaRPr>
          </a:p>
          <a:p>
            <a:pPr marL="0" marR="0" lvl="0" indent="0" algn="l" rtl="0">
              <a:lnSpc>
                <a:spcPct val="100000"/>
              </a:lnSpc>
              <a:spcBef>
                <a:spcPts val="0"/>
              </a:spcBef>
              <a:spcAft>
                <a:spcPts val="0"/>
              </a:spcAft>
              <a:buNone/>
            </a:pPr>
            <a:r>
              <a:rPr lang="en-US" sz="1800" b="1" i="0" u="none" strike="noStrike" cap="none">
                <a:solidFill>
                  <a:schemeClr val="dk2"/>
                </a:solidFill>
                <a:latin typeface="Times New Roman"/>
                <a:ea typeface="Times New Roman"/>
                <a:cs typeface="Times New Roman"/>
                <a:sym typeface="Times New Roman"/>
              </a:rPr>
              <a:t>Industry applications </a:t>
            </a:r>
            <a:endParaRPr>
              <a:solidFill>
                <a:schemeClr val="dk2"/>
              </a:solidFill>
            </a:endParaRPr>
          </a:p>
          <a:p>
            <a:pPr marL="0" marR="0" lvl="0" indent="0" algn="l" rtl="0">
              <a:lnSpc>
                <a:spcPct val="100000"/>
              </a:lnSpc>
              <a:spcBef>
                <a:spcPts val="0"/>
              </a:spcBef>
              <a:spcAft>
                <a:spcPts val="0"/>
              </a:spcAft>
              <a:buNone/>
            </a:pPr>
            <a:endParaRPr sz="1800" b="1" i="0" u="none" strike="noStrike" cap="none">
              <a:solidFill>
                <a:schemeClr val="dk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b="1" i="0" u="none" strike="noStrike" cap="none">
                <a:solidFill>
                  <a:schemeClr val="dk2"/>
                </a:solidFill>
                <a:latin typeface="Times New Roman"/>
                <a:ea typeface="Times New Roman"/>
                <a:cs typeface="Times New Roman"/>
                <a:sym typeface="Times New Roman"/>
              </a:rPr>
              <a:t>3) Ultraviolet Imaging  </a:t>
            </a:r>
            <a:endParaRPr>
              <a:solidFill>
                <a:schemeClr val="dk2"/>
              </a:solidFill>
            </a:endParaRPr>
          </a:p>
          <a:p>
            <a:pPr marL="0" marR="0" lvl="0" indent="0" algn="l" rtl="0">
              <a:lnSpc>
                <a:spcPct val="100000"/>
              </a:lnSpc>
              <a:spcBef>
                <a:spcPts val="0"/>
              </a:spcBef>
              <a:spcAft>
                <a:spcPts val="0"/>
              </a:spcAft>
              <a:buNone/>
            </a:pPr>
            <a:r>
              <a:rPr lang="en-US" sz="2000" b="1" i="0" u="none" strike="noStrike" cap="none">
                <a:solidFill>
                  <a:schemeClr val="dk2"/>
                </a:solidFill>
                <a:latin typeface="Times New Roman"/>
                <a:ea typeface="Times New Roman"/>
                <a:cs typeface="Times New Roman"/>
                <a:sym typeface="Times New Roman"/>
              </a:rPr>
              <a:t>Lithography,</a:t>
            </a:r>
            <a:endParaRPr>
              <a:solidFill>
                <a:schemeClr val="dk2"/>
              </a:solidFill>
            </a:endParaRPr>
          </a:p>
          <a:p>
            <a:pPr marL="0" marR="0" lvl="0" indent="0" algn="l" rtl="0">
              <a:lnSpc>
                <a:spcPct val="100000"/>
              </a:lnSpc>
              <a:spcBef>
                <a:spcPts val="0"/>
              </a:spcBef>
              <a:spcAft>
                <a:spcPts val="0"/>
              </a:spcAft>
              <a:buNone/>
            </a:pPr>
            <a:r>
              <a:rPr lang="en-US" sz="2000" b="1" i="0" u="none" strike="noStrike" cap="none">
                <a:solidFill>
                  <a:schemeClr val="dk2"/>
                </a:solidFill>
                <a:latin typeface="Times New Roman"/>
                <a:ea typeface="Times New Roman"/>
                <a:cs typeface="Times New Roman"/>
                <a:sym typeface="Times New Roman"/>
              </a:rPr>
              <a:t>Industrial inspection, </a:t>
            </a:r>
            <a:endParaRPr>
              <a:solidFill>
                <a:schemeClr val="dk2"/>
              </a:solidFill>
            </a:endParaRPr>
          </a:p>
          <a:p>
            <a:pPr marL="0" marR="0" lvl="0" indent="0" algn="l" rtl="0">
              <a:lnSpc>
                <a:spcPct val="100000"/>
              </a:lnSpc>
              <a:spcBef>
                <a:spcPts val="0"/>
              </a:spcBef>
              <a:spcAft>
                <a:spcPts val="0"/>
              </a:spcAft>
              <a:buNone/>
            </a:pPr>
            <a:r>
              <a:rPr lang="en-US" sz="2000" b="1" i="0" u="none" strike="noStrike" cap="none">
                <a:solidFill>
                  <a:schemeClr val="dk2"/>
                </a:solidFill>
                <a:latin typeface="Times New Roman"/>
                <a:ea typeface="Times New Roman"/>
                <a:cs typeface="Times New Roman"/>
                <a:sym typeface="Times New Roman"/>
              </a:rPr>
              <a:t>microscopy, </a:t>
            </a:r>
            <a:endParaRPr>
              <a:solidFill>
                <a:schemeClr val="dk2"/>
              </a:solidFill>
            </a:endParaRPr>
          </a:p>
          <a:p>
            <a:pPr marL="0" marR="0" lvl="0" indent="0" algn="l" rtl="0">
              <a:lnSpc>
                <a:spcPct val="100000"/>
              </a:lnSpc>
              <a:spcBef>
                <a:spcPts val="0"/>
              </a:spcBef>
              <a:spcAft>
                <a:spcPts val="0"/>
              </a:spcAft>
              <a:buNone/>
            </a:pPr>
            <a:r>
              <a:rPr lang="en-US" sz="2000" b="1" i="0" u="none" strike="noStrike" cap="none">
                <a:solidFill>
                  <a:schemeClr val="dk2"/>
                </a:solidFill>
                <a:latin typeface="Times New Roman"/>
                <a:ea typeface="Times New Roman"/>
                <a:cs typeface="Times New Roman"/>
                <a:sym typeface="Times New Roman"/>
              </a:rPr>
              <a:t>lasers, </a:t>
            </a:r>
            <a:endParaRPr>
              <a:solidFill>
                <a:schemeClr val="dk2"/>
              </a:solidFill>
            </a:endParaRPr>
          </a:p>
          <a:p>
            <a:pPr marL="0" marR="0" lvl="0" indent="0" algn="l" rtl="0">
              <a:lnSpc>
                <a:spcPct val="100000"/>
              </a:lnSpc>
              <a:spcBef>
                <a:spcPts val="0"/>
              </a:spcBef>
              <a:spcAft>
                <a:spcPts val="0"/>
              </a:spcAft>
              <a:buNone/>
            </a:pPr>
            <a:r>
              <a:rPr lang="en-US" sz="2000" b="1" i="0" u="none" strike="noStrike" cap="none">
                <a:solidFill>
                  <a:schemeClr val="dk2"/>
                </a:solidFill>
                <a:latin typeface="Times New Roman"/>
                <a:ea typeface="Times New Roman"/>
                <a:cs typeface="Times New Roman"/>
                <a:sym typeface="Times New Roman"/>
              </a:rPr>
              <a:t>biological imaging, </a:t>
            </a:r>
            <a:endParaRPr>
              <a:solidFill>
                <a:schemeClr val="dk2"/>
              </a:solidFill>
            </a:endParaRPr>
          </a:p>
          <a:p>
            <a:pPr marL="0" marR="0" lvl="0" indent="0" algn="l" rtl="0">
              <a:lnSpc>
                <a:spcPct val="100000"/>
              </a:lnSpc>
              <a:spcBef>
                <a:spcPts val="0"/>
              </a:spcBef>
              <a:spcAft>
                <a:spcPts val="0"/>
              </a:spcAft>
              <a:buNone/>
            </a:pPr>
            <a:r>
              <a:rPr lang="en-US" sz="2000" b="1" i="0" u="none" strike="noStrike" cap="none">
                <a:solidFill>
                  <a:schemeClr val="dk2"/>
                </a:solidFill>
                <a:latin typeface="Times New Roman"/>
                <a:ea typeface="Times New Roman"/>
                <a:cs typeface="Times New Roman"/>
                <a:sym typeface="Times New Roman"/>
              </a:rPr>
              <a:t>astronomical observations.</a:t>
            </a:r>
            <a:endParaRPr>
              <a:solidFill>
                <a:schemeClr val="dk2"/>
              </a:solidFill>
            </a:endParaRPr>
          </a:p>
        </p:txBody>
      </p:sp>
    </p:spTree>
    <p:extLst>
      <p:ext uri="{BB962C8B-B14F-4D97-AF65-F5344CB8AC3E}">
        <p14:creationId xmlns:p14="http://schemas.microsoft.com/office/powerpoint/2010/main" val="32145094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03;p13"/>
          <p:cNvSpPr txBox="1"/>
          <p:nvPr/>
        </p:nvSpPr>
        <p:spPr>
          <a:xfrm>
            <a:off x="209863" y="119921"/>
            <a:ext cx="8859300" cy="4463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chemeClr val="dk2"/>
                </a:solidFill>
                <a:latin typeface="Times New Roman"/>
                <a:ea typeface="Times New Roman"/>
                <a:cs typeface="Times New Roman"/>
                <a:sym typeface="Times New Roman"/>
              </a:rPr>
              <a:t>4) Imaging in the visible and Infrared band</a:t>
            </a:r>
            <a:endParaRPr dirty="0">
              <a:solidFill>
                <a:schemeClr val="dk2"/>
              </a:solidFill>
            </a:endParaRPr>
          </a:p>
          <a:p>
            <a:pPr marL="0" marR="0" lvl="0" indent="0" algn="l" rtl="0">
              <a:lnSpc>
                <a:spcPct val="100000"/>
              </a:lnSpc>
              <a:spcBef>
                <a:spcPts val="0"/>
              </a:spcBef>
              <a:spcAft>
                <a:spcPts val="0"/>
              </a:spcAft>
              <a:buNone/>
            </a:pPr>
            <a:endParaRPr sz="2400" b="1" i="0" u="none" strike="noStrike" cap="none" dirty="0">
              <a:solidFill>
                <a:schemeClr val="dk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light microscopy </a:t>
            </a:r>
            <a:endParaRPr dirty="0"/>
          </a:p>
          <a:p>
            <a:pPr marL="0" marR="0" lvl="0" indent="0" algn="l"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astronomy </a:t>
            </a:r>
            <a:endParaRPr dirty="0"/>
          </a:p>
          <a:p>
            <a:pPr marL="0" marR="0" lvl="0" indent="0" algn="l"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remote sensing</a:t>
            </a:r>
            <a:endParaRPr dirty="0"/>
          </a:p>
          <a:p>
            <a:pPr marL="0" marR="0" lvl="0" indent="0" algn="l"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industry </a:t>
            </a:r>
            <a:endParaRPr dirty="0"/>
          </a:p>
          <a:p>
            <a:pPr marL="0" marR="0" lvl="0" indent="0" algn="l"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law enforcement (biometrics)</a:t>
            </a:r>
            <a:endParaRPr dirty="0"/>
          </a:p>
          <a:p>
            <a:pPr marL="0" marR="0" lvl="0" indent="0" algn="l" rtl="0">
              <a:lnSpc>
                <a:spcPct val="100000"/>
              </a:lnSpc>
              <a:spcBef>
                <a:spcPts val="0"/>
              </a:spcBef>
              <a:spcAft>
                <a:spcPts val="0"/>
              </a:spcAft>
              <a:buNone/>
            </a:pPr>
            <a:r>
              <a:rPr lang="en-US" sz="2400" b="1" i="0" u="none" strike="noStrike" cap="none" dirty="0">
                <a:solidFill>
                  <a:schemeClr val="dk2"/>
                </a:solidFill>
                <a:latin typeface="Times New Roman"/>
                <a:ea typeface="Times New Roman"/>
                <a:cs typeface="Times New Roman"/>
                <a:sym typeface="Times New Roman"/>
              </a:rPr>
              <a:t> </a:t>
            </a:r>
            <a:endParaRPr dirty="0">
              <a:solidFill>
                <a:schemeClr val="dk2"/>
              </a:solidFill>
            </a:endParaRPr>
          </a:p>
          <a:p>
            <a:pPr marL="0" marR="0" lvl="0" indent="0" algn="l" rtl="0">
              <a:lnSpc>
                <a:spcPct val="100000"/>
              </a:lnSpc>
              <a:spcBef>
                <a:spcPts val="0"/>
              </a:spcBef>
              <a:spcAft>
                <a:spcPts val="0"/>
              </a:spcAft>
              <a:buNone/>
            </a:pPr>
            <a:r>
              <a:rPr lang="en-US" sz="2400" b="1" i="0" u="none" strike="noStrike" cap="none" dirty="0">
                <a:solidFill>
                  <a:schemeClr val="dk2"/>
                </a:solidFill>
                <a:latin typeface="Times New Roman"/>
                <a:ea typeface="Times New Roman"/>
                <a:cs typeface="Times New Roman"/>
                <a:sym typeface="Times New Roman"/>
              </a:rPr>
              <a:t>5)Imaging in the Microwave Band</a:t>
            </a:r>
            <a:endParaRPr dirty="0">
              <a:solidFill>
                <a:schemeClr val="dk2"/>
              </a:solidFill>
            </a:endParaRPr>
          </a:p>
          <a:p>
            <a:pPr marL="0" marR="0" lvl="0" indent="0" algn="l" rtl="0">
              <a:lnSpc>
                <a:spcPct val="100000"/>
              </a:lnSpc>
              <a:spcBef>
                <a:spcPts val="0"/>
              </a:spcBef>
              <a:spcAft>
                <a:spcPts val="0"/>
              </a:spcAft>
              <a:buNone/>
            </a:pPr>
            <a:r>
              <a:rPr lang="en-US" sz="2400" b="1" i="0" u="none" strike="noStrike" cap="none" dirty="0">
                <a:solidFill>
                  <a:schemeClr val="dk2"/>
                </a:solidFill>
                <a:latin typeface="Times New Roman"/>
                <a:ea typeface="Times New Roman"/>
                <a:cs typeface="Times New Roman"/>
                <a:sym typeface="Times New Roman"/>
              </a:rPr>
              <a:t> </a:t>
            </a:r>
            <a:endParaRPr dirty="0">
              <a:solidFill>
                <a:schemeClr val="dk2"/>
              </a:solidFill>
            </a:endParaRPr>
          </a:p>
          <a:p>
            <a:pPr marL="0" marR="0" lvl="0" indent="0" algn="l"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Radar –</a:t>
            </a:r>
            <a:r>
              <a:rPr lang="en-US" sz="2000" b="1" i="0" u="none" strike="noStrike" cap="none" dirty="0">
                <a:latin typeface="Times New Roman"/>
                <a:ea typeface="Times New Roman"/>
                <a:cs typeface="Times New Roman"/>
                <a:sym typeface="Times New Roman"/>
              </a:rPr>
              <a:t>collect data over virtually any region at any time , regardless of weather or ambient lighting conditions. </a:t>
            </a:r>
            <a:endParaRPr dirty="0"/>
          </a:p>
        </p:txBody>
      </p:sp>
      <p:sp>
        <p:nvSpPr>
          <p:cNvPr id="3" name="Google Shape;208;p14"/>
          <p:cNvSpPr txBox="1"/>
          <p:nvPr/>
        </p:nvSpPr>
        <p:spPr>
          <a:xfrm>
            <a:off x="231567" y="4583621"/>
            <a:ext cx="6235800" cy="14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chemeClr val="dk2"/>
                </a:solidFill>
                <a:latin typeface="Times New Roman"/>
                <a:ea typeface="Times New Roman"/>
                <a:cs typeface="Times New Roman"/>
                <a:sym typeface="Times New Roman"/>
              </a:rPr>
              <a:t>6) Imaging in the Radio Band</a:t>
            </a:r>
            <a:endParaRPr dirty="0">
              <a:solidFill>
                <a:schemeClr val="dk2"/>
              </a:solidFill>
            </a:endParaRPr>
          </a:p>
          <a:p>
            <a:pPr marL="0" marR="0" lvl="0" indent="0" algn="l" rtl="0">
              <a:lnSpc>
                <a:spcPct val="100000"/>
              </a:lnSpc>
              <a:spcBef>
                <a:spcPts val="0"/>
              </a:spcBef>
              <a:spcAft>
                <a:spcPts val="0"/>
              </a:spcAft>
              <a:buNone/>
            </a:pPr>
            <a:endParaRPr sz="2400" b="1" i="0" u="none" strike="noStrike" cap="none" dirty="0">
              <a:solidFill>
                <a:schemeClr val="dk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1" i="0" u="none" strike="noStrike" cap="none" dirty="0">
                <a:latin typeface="Times New Roman"/>
                <a:ea typeface="Times New Roman"/>
                <a:cs typeface="Times New Roman"/>
                <a:sym typeface="Times New Roman"/>
              </a:rPr>
              <a:t>Medicine –magnetic resonance imaging (MRI)</a:t>
            </a:r>
            <a:endParaRPr dirty="0"/>
          </a:p>
          <a:p>
            <a:pPr marL="0" marR="0" lvl="0" indent="0" algn="l" rtl="0">
              <a:lnSpc>
                <a:spcPct val="100000"/>
              </a:lnSpc>
              <a:spcBef>
                <a:spcPts val="0"/>
              </a:spcBef>
              <a:spcAft>
                <a:spcPts val="0"/>
              </a:spcAft>
              <a:buNone/>
            </a:pPr>
            <a:r>
              <a:rPr lang="en-US" sz="2000" b="1" i="0" u="none" strike="noStrike" cap="none" dirty="0">
                <a:latin typeface="Times New Roman"/>
                <a:ea typeface="Times New Roman"/>
                <a:cs typeface="Times New Roman"/>
                <a:sym typeface="Times New Roman"/>
              </a:rPr>
              <a:t>Astronomy  </a:t>
            </a:r>
            <a:endParaRPr dirty="0"/>
          </a:p>
        </p:txBody>
      </p:sp>
    </p:spTree>
    <p:extLst>
      <p:ext uri="{BB962C8B-B14F-4D97-AF65-F5344CB8AC3E}">
        <p14:creationId xmlns:p14="http://schemas.microsoft.com/office/powerpoint/2010/main" val="32145094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3;p15"/>
          <p:cNvSpPr txBox="1"/>
          <p:nvPr/>
        </p:nvSpPr>
        <p:spPr>
          <a:xfrm>
            <a:off x="0" y="-52466"/>
            <a:ext cx="738265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latin typeface="Times New Roman"/>
                <a:ea typeface="Times New Roman"/>
                <a:cs typeface="Times New Roman"/>
                <a:sym typeface="Times New Roman"/>
              </a:rPr>
              <a:t>Fundamental Steps in Digital Image Processing </a:t>
            </a:r>
            <a:endParaRPr/>
          </a:p>
        </p:txBody>
      </p:sp>
      <p:sp>
        <p:nvSpPr>
          <p:cNvPr id="3" name="Google Shape;214;p15"/>
          <p:cNvSpPr txBox="1"/>
          <p:nvPr/>
        </p:nvSpPr>
        <p:spPr>
          <a:xfrm>
            <a:off x="154350" y="5661248"/>
            <a:ext cx="915149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latin typeface="Times New Roman"/>
                <a:ea typeface="Times New Roman"/>
                <a:cs typeface="Times New Roman"/>
                <a:sym typeface="Times New Roman"/>
              </a:rPr>
              <a:t>Knowledge base </a:t>
            </a:r>
            <a:r>
              <a:rPr lang="en-US" sz="2000" b="0" i="0" u="none" strike="noStrike" cap="none" dirty="0">
                <a:latin typeface="Times New Roman"/>
                <a:ea typeface="Times New Roman"/>
                <a:cs typeface="Times New Roman"/>
                <a:sym typeface="Times New Roman"/>
              </a:rPr>
              <a:t>–all the information relating to an image for processing </a:t>
            </a:r>
            <a:endParaRPr dirty="0"/>
          </a:p>
        </p:txBody>
      </p:sp>
      <p:pic>
        <p:nvPicPr>
          <p:cNvPr id="4" name="Google Shape;215;p15"/>
          <p:cNvPicPr preferRelativeResize="0"/>
          <p:nvPr/>
        </p:nvPicPr>
        <p:blipFill rotWithShape="1">
          <a:blip r:embed="rId2">
            <a:alphaModFix/>
          </a:blip>
          <a:srcRect/>
          <a:stretch/>
        </p:blipFill>
        <p:spPr>
          <a:xfrm>
            <a:off x="154350" y="692696"/>
            <a:ext cx="8477032" cy="4823340"/>
          </a:xfrm>
          <a:prstGeom prst="rect">
            <a:avLst/>
          </a:prstGeom>
          <a:noFill/>
          <a:ln>
            <a:noFill/>
          </a:ln>
        </p:spPr>
      </p:pic>
    </p:spTree>
    <p:extLst>
      <p:ext uri="{BB962C8B-B14F-4D97-AF65-F5344CB8AC3E}">
        <p14:creationId xmlns:p14="http://schemas.microsoft.com/office/powerpoint/2010/main" val="32145094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0;p16"/>
          <p:cNvSpPr txBox="1"/>
          <p:nvPr/>
        </p:nvSpPr>
        <p:spPr>
          <a:xfrm>
            <a:off x="0" y="0"/>
            <a:ext cx="9144000" cy="63093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chemeClr val="dk2"/>
                </a:solidFill>
                <a:latin typeface="Times New Roman"/>
                <a:ea typeface="Times New Roman"/>
                <a:cs typeface="Times New Roman"/>
                <a:sym typeface="Times New Roman"/>
              </a:rPr>
              <a:t>1) Image Acquisition </a:t>
            </a:r>
            <a:r>
              <a:rPr lang="en-US" sz="2000" b="0" i="0" u="none" strike="noStrike" cap="none" dirty="0">
                <a:solidFill>
                  <a:schemeClr val="dk2"/>
                </a:solidFill>
                <a:latin typeface="Times New Roman"/>
                <a:ea typeface="Times New Roman"/>
                <a:cs typeface="Times New Roman"/>
                <a:sym typeface="Times New Roman"/>
              </a:rPr>
              <a:t>is the first step of the fundamental steps of DIP. In this stage, an image is given in digital form. Generally, in this stage, pre-processing such as scaling is done.</a:t>
            </a:r>
            <a:endParaRPr dirty="0">
              <a:solidFill>
                <a:schemeClr val="dk2"/>
              </a:solidFill>
            </a:endParaRPr>
          </a:p>
          <a:p>
            <a:pPr marL="0" marR="0" lvl="0" indent="0" algn="l" rtl="0">
              <a:lnSpc>
                <a:spcPct val="100000"/>
              </a:lnSpc>
              <a:spcBef>
                <a:spcPts val="0"/>
              </a:spcBef>
              <a:spcAft>
                <a:spcPts val="0"/>
              </a:spcAft>
              <a:buNone/>
            </a:pPr>
            <a:r>
              <a:rPr lang="en-US" sz="2400" b="0" i="0" u="none" strike="noStrike" cap="none" dirty="0">
                <a:solidFill>
                  <a:schemeClr val="dk2"/>
                </a:solidFill>
                <a:latin typeface="Times New Roman"/>
                <a:ea typeface="Times New Roman"/>
                <a:cs typeface="Times New Roman"/>
                <a:sym typeface="Times New Roman"/>
              </a:rPr>
              <a:t>2) </a:t>
            </a:r>
            <a:r>
              <a:rPr lang="en-US" sz="2400" b="1" i="0" u="none" strike="noStrike" cap="none" dirty="0">
                <a:solidFill>
                  <a:schemeClr val="dk2"/>
                </a:solidFill>
                <a:latin typeface="Times New Roman"/>
                <a:ea typeface="Times New Roman"/>
                <a:cs typeface="Times New Roman"/>
                <a:sym typeface="Times New Roman"/>
              </a:rPr>
              <a:t>Image Enhancement </a:t>
            </a:r>
            <a:r>
              <a:rPr lang="en-US" sz="2000" b="0" i="0" u="none" strike="noStrike" cap="none" dirty="0">
                <a:solidFill>
                  <a:schemeClr val="dk2"/>
                </a:solidFill>
                <a:latin typeface="Times New Roman"/>
                <a:ea typeface="Times New Roman"/>
                <a:cs typeface="Times New Roman"/>
                <a:sym typeface="Times New Roman"/>
              </a:rPr>
              <a:t>is the process of manipulating an image so that the result is more </a:t>
            </a:r>
            <a:r>
              <a:rPr lang="en-US" sz="2000" b="1" i="0" u="none" strike="noStrike" cap="none" dirty="0">
                <a:solidFill>
                  <a:schemeClr val="dk2"/>
                </a:solidFill>
                <a:latin typeface="Times New Roman"/>
                <a:ea typeface="Times New Roman"/>
                <a:cs typeface="Times New Roman"/>
                <a:sym typeface="Times New Roman"/>
              </a:rPr>
              <a:t>suitable than the original for a specific application </a:t>
            </a:r>
            <a:r>
              <a:rPr lang="en-US" sz="2000" b="0" i="0" u="none" strike="noStrike" cap="none" dirty="0">
                <a:solidFill>
                  <a:schemeClr val="dk2"/>
                </a:solidFill>
                <a:latin typeface="Times New Roman"/>
                <a:ea typeface="Times New Roman"/>
                <a:cs typeface="Times New Roman"/>
                <a:sym typeface="Times New Roman"/>
              </a:rPr>
              <a:t>.</a:t>
            </a:r>
            <a:r>
              <a:rPr lang="en-US" sz="2800" b="0" i="0" u="none" strike="noStrike" cap="none" dirty="0">
                <a:solidFill>
                  <a:schemeClr val="dk2"/>
                </a:solidFill>
                <a:latin typeface="Inter"/>
                <a:ea typeface="Inter"/>
                <a:cs typeface="Inter"/>
                <a:sym typeface="Inter"/>
              </a:rPr>
              <a:t> </a:t>
            </a:r>
            <a:r>
              <a:rPr lang="en-US" sz="2000" b="0" i="0" u="none" strike="noStrike" cap="none" dirty="0">
                <a:solidFill>
                  <a:schemeClr val="dk2"/>
                </a:solidFill>
                <a:latin typeface="Times New Roman"/>
                <a:ea typeface="Times New Roman"/>
                <a:cs typeface="Times New Roman"/>
                <a:sym typeface="Times New Roman"/>
              </a:rPr>
              <a:t>Interesting features of an image is highlighted such as brightness, contrast, removal of </a:t>
            </a:r>
            <a:r>
              <a:rPr lang="en-US" sz="2000" b="0" i="0" u="none" strike="noStrike" cap="none" dirty="0" smtClean="0">
                <a:solidFill>
                  <a:schemeClr val="dk2"/>
                </a:solidFill>
                <a:latin typeface="Times New Roman"/>
                <a:ea typeface="Times New Roman"/>
                <a:cs typeface="Times New Roman"/>
                <a:sym typeface="Times New Roman"/>
              </a:rPr>
              <a:t>noise, sharpening </a:t>
            </a:r>
            <a:r>
              <a:rPr lang="en-US" sz="2000" b="0" i="0" u="none" strike="noStrike" cap="none" dirty="0">
                <a:solidFill>
                  <a:schemeClr val="dk2"/>
                </a:solidFill>
                <a:latin typeface="Times New Roman"/>
                <a:ea typeface="Times New Roman"/>
                <a:cs typeface="Times New Roman"/>
                <a:sym typeface="Times New Roman"/>
              </a:rPr>
              <a:t>of an image etc</a:t>
            </a:r>
            <a:r>
              <a:rPr lang="en-US" sz="2000" b="0" i="0" u="none" strike="noStrike" cap="none" dirty="0" smtClean="0">
                <a:solidFill>
                  <a:schemeClr val="dk2"/>
                </a:solidFill>
                <a:latin typeface="Times New Roman"/>
                <a:ea typeface="Times New Roman"/>
                <a:cs typeface="Times New Roman"/>
                <a:sym typeface="Times New Roman"/>
              </a:rPr>
              <a:t>. Subjective </a:t>
            </a:r>
            <a:r>
              <a:rPr lang="en-US" sz="2000" b="0" i="0" u="none" strike="noStrike" cap="none" dirty="0">
                <a:solidFill>
                  <a:schemeClr val="dk2"/>
                </a:solidFill>
                <a:latin typeface="Times New Roman"/>
                <a:ea typeface="Times New Roman"/>
                <a:cs typeface="Times New Roman"/>
                <a:sym typeface="Times New Roman"/>
              </a:rPr>
              <a:t>in nature –vary from application to </a:t>
            </a:r>
            <a:r>
              <a:rPr lang="en-US" sz="2000" b="0" i="0" u="none" strike="noStrike" cap="none" dirty="0" smtClean="0">
                <a:solidFill>
                  <a:schemeClr val="dk2"/>
                </a:solidFill>
                <a:latin typeface="Times New Roman"/>
                <a:ea typeface="Times New Roman"/>
                <a:cs typeface="Times New Roman"/>
                <a:sym typeface="Times New Roman"/>
              </a:rPr>
              <a:t>application.</a:t>
            </a:r>
            <a:endParaRPr dirty="0">
              <a:solidFill>
                <a:schemeClr val="dk2"/>
              </a:solidFill>
            </a:endParaRPr>
          </a:p>
          <a:p>
            <a:pPr marL="0" marR="0" lvl="0" indent="0" algn="l" rtl="0">
              <a:lnSpc>
                <a:spcPct val="100000"/>
              </a:lnSpc>
              <a:spcBef>
                <a:spcPts val="0"/>
              </a:spcBef>
              <a:spcAft>
                <a:spcPts val="0"/>
              </a:spcAft>
              <a:buNone/>
            </a:pPr>
            <a:endParaRPr sz="2000" b="0" i="0" u="none" strike="noStrike" cap="none" dirty="0">
              <a:solidFill>
                <a:schemeClr val="dk2"/>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400" b="0" i="0" u="none" strike="noStrike" cap="none" dirty="0">
                <a:solidFill>
                  <a:schemeClr val="dk2"/>
                </a:solidFill>
                <a:latin typeface="Times New Roman"/>
                <a:ea typeface="Times New Roman"/>
                <a:cs typeface="Times New Roman"/>
                <a:sym typeface="Times New Roman"/>
              </a:rPr>
              <a:t>3) </a:t>
            </a:r>
            <a:r>
              <a:rPr lang="en-US" sz="2400" b="1" i="0" u="none" strike="noStrike" cap="none" dirty="0">
                <a:solidFill>
                  <a:schemeClr val="dk2"/>
                </a:solidFill>
                <a:latin typeface="Times New Roman"/>
                <a:ea typeface="Times New Roman"/>
                <a:cs typeface="Times New Roman"/>
                <a:sym typeface="Times New Roman"/>
              </a:rPr>
              <a:t>Image Restoration </a:t>
            </a:r>
            <a:r>
              <a:rPr lang="en-US" sz="2000" b="0" i="0" u="none" strike="noStrike" cap="none" dirty="0">
                <a:solidFill>
                  <a:schemeClr val="dk2"/>
                </a:solidFill>
                <a:latin typeface="Times New Roman"/>
                <a:ea typeface="Times New Roman"/>
                <a:cs typeface="Times New Roman"/>
                <a:sym typeface="Times New Roman"/>
              </a:rPr>
              <a:t>is the stage in which the appearance of an image is improved.  Recovering an image that has been </a:t>
            </a:r>
            <a:r>
              <a:rPr lang="en-US" sz="2000" b="0" i="0" u="none" strike="noStrike" cap="none" dirty="0" smtClean="0">
                <a:solidFill>
                  <a:schemeClr val="dk2"/>
                </a:solidFill>
                <a:latin typeface="Times New Roman"/>
                <a:ea typeface="Times New Roman"/>
                <a:cs typeface="Times New Roman"/>
                <a:sym typeface="Times New Roman"/>
              </a:rPr>
              <a:t>degraded. </a:t>
            </a:r>
          </a:p>
          <a:p>
            <a:pPr marL="0" marR="0" lvl="0" indent="0" algn="just" rtl="0">
              <a:lnSpc>
                <a:spcPct val="100000"/>
              </a:lnSpc>
              <a:spcBef>
                <a:spcPts val="0"/>
              </a:spcBef>
              <a:spcAft>
                <a:spcPts val="0"/>
              </a:spcAft>
              <a:buNone/>
            </a:pPr>
            <a:endParaRPr sz="2000" b="0" i="0" u="none" strike="noStrike" cap="none" dirty="0">
              <a:solidFill>
                <a:schemeClr val="dk2"/>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400" b="1" i="0" u="none" strike="noStrike" cap="none" dirty="0">
                <a:solidFill>
                  <a:schemeClr val="dk2"/>
                </a:solidFill>
                <a:latin typeface="Times New Roman"/>
                <a:ea typeface="Times New Roman"/>
                <a:cs typeface="Times New Roman"/>
                <a:sym typeface="Times New Roman"/>
              </a:rPr>
              <a:t>4) Color Image Processing</a:t>
            </a:r>
            <a:endParaRPr dirty="0">
              <a:solidFill>
                <a:schemeClr val="dk2"/>
              </a:solidFill>
            </a:endParaRPr>
          </a:p>
          <a:p>
            <a:pPr marL="0" marR="0" lvl="0" indent="0" algn="just" rtl="0">
              <a:lnSpc>
                <a:spcPct val="100000"/>
              </a:lnSpc>
              <a:spcBef>
                <a:spcPts val="0"/>
              </a:spcBef>
              <a:spcAft>
                <a:spcPts val="0"/>
              </a:spcAft>
              <a:buNone/>
            </a:pPr>
            <a:r>
              <a:rPr lang="en-US" sz="2000" b="0" i="0" u="none" strike="noStrike" cap="none" dirty="0">
                <a:solidFill>
                  <a:schemeClr val="dk2"/>
                </a:solidFill>
                <a:latin typeface="Times New Roman"/>
                <a:ea typeface="Times New Roman"/>
                <a:cs typeface="Times New Roman"/>
                <a:sym typeface="Times New Roman"/>
              </a:rPr>
              <a:t>Color image processing is a famous area because it has increased the use of digital images on the internet. This includes color modeling, processing in a digital domain, etc.</a:t>
            </a:r>
            <a:endParaRPr dirty="0">
              <a:solidFill>
                <a:schemeClr val="dk2"/>
              </a:solidFill>
            </a:endParaRPr>
          </a:p>
          <a:p>
            <a:pPr marL="0" marR="0" lvl="0" indent="0" algn="just" rtl="0">
              <a:lnSpc>
                <a:spcPct val="100000"/>
              </a:lnSpc>
              <a:spcBef>
                <a:spcPts val="0"/>
              </a:spcBef>
              <a:spcAft>
                <a:spcPts val="0"/>
              </a:spcAft>
              <a:buNone/>
            </a:pPr>
            <a:endParaRPr sz="2000" b="0" i="0" u="none" strike="noStrike" cap="none" dirty="0">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00" b="0" i="0" u="none" strike="noStrike" cap="none" dirty="0">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00" b="0" i="0" u="none" strike="noStrike" cap="none" dirty="0">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00" b="0" i="0" u="none" strike="noStrike" cap="none" dirty="0">
              <a:solidFill>
                <a:schemeClr val="lt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2145094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5;p17"/>
          <p:cNvSpPr txBox="1"/>
          <p:nvPr/>
        </p:nvSpPr>
        <p:spPr>
          <a:xfrm>
            <a:off x="0" y="0"/>
            <a:ext cx="9144000" cy="637093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400" b="1" i="0" u="none" strike="noStrike" cap="none" dirty="0">
                <a:solidFill>
                  <a:schemeClr val="dk2"/>
                </a:solidFill>
                <a:latin typeface="Times New Roman"/>
                <a:ea typeface="Times New Roman"/>
                <a:cs typeface="Times New Roman"/>
                <a:sym typeface="Times New Roman"/>
              </a:rPr>
              <a:t>5) Wavelets and Multi-Resolution Processing</a:t>
            </a:r>
            <a:endParaRPr sz="2400" dirty="0">
              <a:solidFill>
                <a:schemeClr val="dk2"/>
              </a:solidFill>
            </a:endParaRPr>
          </a:p>
          <a:p>
            <a:pPr marL="0" marR="0" lvl="0" indent="0" algn="just" rtl="0">
              <a:lnSpc>
                <a:spcPct val="100000"/>
              </a:lnSpc>
              <a:spcBef>
                <a:spcPts val="0"/>
              </a:spcBef>
              <a:spcAft>
                <a:spcPts val="0"/>
              </a:spcAft>
              <a:buNone/>
            </a:pPr>
            <a:r>
              <a:rPr lang="en-US" sz="2400" b="0" i="0" u="none" strike="noStrike" cap="none" dirty="0">
                <a:solidFill>
                  <a:schemeClr val="dk2"/>
                </a:solidFill>
                <a:latin typeface="Times New Roman"/>
                <a:ea typeface="Times New Roman"/>
                <a:cs typeface="Times New Roman"/>
                <a:sym typeface="Times New Roman"/>
              </a:rPr>
              <a:t>Wavelets help to wavelet transform ,that transformed form gives </a:t>
            </a:r>
            <a:r>
              <a:rPr lang="en-US" sz="2400" b="1" i="0" u="none" strike="noStrike" cap="none" dirty="0">
                <a:solidFill>
                  <a:schemeClr val="dk2"/>
                </a:solidFill>
                <a:latin typeface="Times New Roman"/>
                <a:ea typeface="Times New Roman"/>
                <a:cs typeface="Times New Roman"/>
                <a:sym typeface="Times New Roman"/>
              </a:rPr>
              <a:t>time and frequency information of an image</a:t>
            </a:r>
            <a:r>
              <a:rPr lang="en-US" sz="2400" b="0" i="0" u="none" strike="noStrike" cap="none" dirty="0">
                <a:solidFill>
                  <a:schemeClr val="dk2"/>
                </a:solidFill>
                <a:latin typeface="Times New Roman"/>
                <a:ea typeface="Times New Roman"/>
                <a:cs typeface="Times New Roman"/>
                <a:sym typeface="Times New Roman"/>
              </a:rPr>
              <a:t> .Wavelets leads to multi resolution processing in which  image is represented in various degrees of resolution. </a:t>
            </a:r>
            <a:endParaRPr lang="en-US" sz="2400" b="0" i="0" u="none" strike="noStrike" cap="none" dirty="0" smtClean="0">
              <a:solidFill>
                <a:schemeClr val="dk2"/>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endParaRPr sz="2400" dirty="0">
              <a:solidFill>
                <a:schemeClr val="dk2"/>
              </a:solidFill>
            </a:endParaRPr>
          </a:p>
          <a:p>
            <a:pPr marL="0" marR="0" lvl="0" indent="0" algn="just" rtl="0">
              <a:lnSpc>
                <a:spcPct val="100000"/>
              </a:lnSpc>
              <a:spcBef>
                <a:spcPts val="0"/>
              </a:spcBef>
              <a:spcAft>
                <a:spcPts val="0"/>
              </a:spcAft>
              <a:buNone/>
            </a:pPr>
            <a:r>
              <a:rPr lang="en-US" sz="2400" b="1" i="0" u="none" strike="noStrike" cap="none" dirty="0">
                <a:solidFill>
                  <a:schemeClr val="dk2"/>
                </a:solidFill>
                <a:latin typeface="Times New Roman"/>
                <a:ea typeface="Times New Roman"/>
                <a:cs typeface="Times New Roman"/>
                <a:sym typeface="Times New Roman"/>
              </a:rPr>
              <a:t>6) Compression</a:t>
            </a:r>
            <a:endParaRPr sz="2400" dirty="0">
              <a:solidFill>
                <a:schemeClr val="dk2"/>
              </a:solidFill>
            </a:endParaRPr>
          </a:p>
          <a:p>
            <a:pPr marL="0" marR="0" lvl="0" indent="0" algn="just" rtl="0">
              <a:lnSpc>
                <a:spcPct val="100000"/>
              </a:lnSpc>
              <a:spcBef>
                <a:spcPts val="0"/>
              </a:spcBef>
              <a:spcAft>
                <a:spcPts val="0"/>
              </a:spcAft>
              <a:buNone/>
            </a:pPr>
            <a:r>
              <a:rPr lang="en-US" sz="2400" b="0" i="0" u="none" strike="noStrike" cap="none" dirty="0">
                <a:solidFill>
                  <a:schemeClr val="dk2"/>
                </a:solidFill>
                <a:latin typeface="Times New Roman"/>
                <a:ea typeface="Times New Roman"/>
                <a:cs typeface="Times New Roman"/>
                <a:sym typeface="Times New Roman"/>
              </a:rPr>
              <a:t>Compression is a technique which is used for </a:t>
            </a:r>
            <a:r>
              <a:rPr lang="en-US" sz="2400" b="1" i="0" u="none" strike="noStrike" cap="none" dirty="0">
                <a:solidFill>
                  <a:schemeClr val="dk2"/>
                </a:solidFill>
                <a:latin typeface="Times New Roman"/>
                <a:ea typeface="Times New Roman"/>
                <a:cs typeface="Times New Roman"/>
                <a:sym typeface="Times New Roman"/>
              </a:rPr>
              <a:t>reducing the requirement of storing an image</a:t>
            </a:r>
            <a:r>
              <a:rPr lang="en-US" sz="2400" b="0" i="0" u="none" strike="noStrike" cap="none" dirty="0">
                <a:solidFill>
                  <a:schemeClr val="dk2"/>
                </a:solidFill>
                <a:latin typeface="Times New Roman"/>
                <a:ea typeface="Times New Roman"/>
                <a:cs typeface="Times New Roman"/>
                <a:sym typeface="Times New Roman"/>
              </a:rPr>
              <a:t>. It is a very important stage because it is very necessary to compress data for internet use</a:t>
            </a:r>
            <a:r>
              <a:rPr lang="en-US" sz="2400" b="0" i="0" u="none" strike="noStrike" cap="none" dirty="0" smtClean="0">
                <a:solidFill>
                  <a:schemeClr val="dk2"/>
                </a:solidFill>
                <a:latin typeface="Times New Roman"/>
                <a:ea typeface="Times New Roman"/>
                <a:cs typeface="Times New Roman"/>
                <a:sym typeface="Times New Roman"/>
              </a:rPr>
              <a:t>.</a:t>
            </a:r>
          </a:p>
          <a:p>
            <a:pPr marL="0" marR="0" lvl="0" indent="0" algn="just" rtl="0">
              <a:lnSpc>
                <a:spcPct val="100000"/>
              </a:lnSpc>
              <a:spcBef>
                <a:spcPts val="0"/>
              </a:spcBef>
              <a:spcAft>
                <a:spcPts val="0"/>
              </a:spcAft>
              <a:buNone/>
            </a:pPr>
            <a:endParaRPr sz="2400" dirty="0">
              <a:solidFill>
                <a:schemeClr val="dk2"/>
              </a:solidFill>
            </a:endParaRPr>
          </a:p>
          <a:p>
            <a:pPr marL="0" marR="0" lvl="0" indent="0" algn="just" rtl="0">
              <a:lnSpc>
                <a:spcPct val="100000"/>
              </a:lnSpc>
              <a:spcBef>
                <a:spcPts val="0"/>
              </a:spcBef>
              <a:spcAft>
                <a:spcPts val="0"/>
              </a:spcAft>
              <a:buNone/>
            </a:pPr>
            <a:r>
              <a:rPr lang="en-US" sz="2400" b="1" i="0" u="none" strike="noStrike" cap="none" dirty="0">
                <a:solidFill>
                  <a:schemeClr val="dk2"/>
                </a:solidFill>
                <a:latin typeface="Times New Roman"/>
                <a:ea typeface="Times New Roman"/>
                <a:cs typeface="Times New Roman"/>
                <a:sym typeface="Times New Roman"/>
              </a:rPr>
              <a:t>7) Morphological Processing</a:t>
            </a:r>
            <a:endParaRPr sz="2400" dirty="0">
              <a:solidFill>
                <a:schemeClr val="dk2"/>
              </a:solidFill>
            </a:endParaRPr>
          </a:p>
          <a:p>
            <a:pPr marL="0" marR="0" lvl="0" indent="0" algn="just" rtl="0">
              <a:lnSpc>
                <a:spcPct val="100000"/>
              </a:lnSpc>
              <a:spcBef>
                <a:spcPts val="0"/>
              </a:spcBef>
              <a:spcAft>
                <a:spcPts val="0"/>
              </a:spcAft>
              <a:buNone/>
            </a:pPr>
            <a:r>
              <a:rPr lang="en-US" sz="2400" b="0" i="0" u="none" strike="noStrike" cap="none" dirty="0">
                <a:solidFill>
                  <a:schemeClr val="dk2"/>
                </a:solidFill>
                <a:latin typeface="Times New Roman"/>
                <a:ea typeface="Times New Roman"/>
                <a:cs typeface="Times New Roman"/>
                <a:sym typeface="Times New Roman"/>
              </a:rPr>
              <a:t>This stage deals with tools which are used for extracting the components of the image, which is </a:t>
            </a:r>
            <a:r>
              <a:rPr lang="en-US" sz="2400" b="1" i="0" u="none" strike="noStrike" cap="none" dirty="0">
                <a:solidFill>
                  <a:schemeClr val="dk2"/>
                </a:solidFill>
                <a:latin typeface="Times New Roman"/>
                <a:ea typeface="Times New Roman"/>
                <a:cs typeface="Times New Roman"/>
                <a:sym typeface="Times New Roman"/>
              </a:rPr>
              <a:t>useful in the representation and description of shape</a:t>
            </a:r>
            <a:r>
              <a:rPr lang="en-US" sz="2400" b="0" i="0" u="none" strike="noStrike" cap="none" dirty="0">
                <a:solidFill>
                  <a:schemeClr val="dk2"/>
                </a:solidFill>
                <a:latin typeface="Times New Roman"/>
                <a:ea typeface="Times New Roman"/>
                <a:cs typeface="Times New Roman"/>
                <a:sym typeface="Times New Roman"/>
              </a:rPr>
              <a:t>. Basic morphological operations are erosion and </a:t>
            </a:r>
            <a:r>
              <a:rPr lang="en-US" sz="2400" b="0" i="0" u="none" strike="noStrike" cap="none" dirty="0" smtClean="0">
                <a:solidFill>
                  <a:schemeClr val="dk2"/>
                </a:solidFill>
                <a:latin typeface="Times New Roman"/>
                <a:ea typeface="Times New Roman"/>
                <a:cs typeface="Times New Roman"/>
                <a:sym typeface="Times New Roman"/>
              </a:rPr>
              <a:t>dilation </a:t>
            </a:r>
            <a:r>
              <a:rPr lang="en-US" sz="2400" b="0" i="0" u="none" strike="noStrike" cap="none" dirty="0">
                <a:solidFill>
                  <a:schemeClr val="dk2"/>
                </a:solidFill>
                <a:latin typeface="Times New Roman"/>
                <a:ea typeface="Times New Roman"/>
                <a:cs typeface="Times New Roman"/>
                <a:sym typeface="Times New Roman"/>
              </a:rPr>
              <a:t>.</a:t>
            </a:r>
            <a:endParaRPr sz="2400" b="0" i="0" u="none" strike="noStrike" cap="none" dirty="0">
              <a:solidFill>
                <a:schemeClr val="dk2"/>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endParaRPr sz="2400" b="0" i="0" u="none" strike="noStrike" cap="none" dirty="0">
              <a:solidFill>
                <a:schemeClr val="lt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endParaRPr sz="2400" b="0" i="0" u="none" strike="noStrike" cap="none" dirty="0">
              <a:solidFill>
                <a:schemeClr val="lt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2145094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0;p18"/>
          <p:cNvSpPr txBox="1"/>
          <p:nvPr/>
        </p:nvSpPr>
        <p:spPr>
          <a:xfrm>
            <a:off x="89941" y="0"/>
            <a:ext cx="8994000" cy="378561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8) Segmentation</a:t>
            </a:r>
            <a:endParaRPr sz="2400" dirty="0"/>
          </a:p>
          <a:p>
            <a:pPr marL="0" marR="0" lvl="0" indent="0" algn="just"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In this stage, an image is a </a:t>
            </a:r>
            <a:r>
              <a:rPr lang="en-US" sz="2400" b="1" i="0" u="none" strike="noStrike" cap="none" dirty="0">
                <a:latin typeface="Times New Roman"/>
                <a:ea typeface="Times New Roman"/>
                <a:cs typeface="Times New Roman"/>
                <a:sym typeface="Times New Roman"/>
              </a:rPr>
              <a:t>partitioned into its objects</a:t>
            </a:r>
            <a:r>
              <a:rPr lang="en-US" sz="2400" b="0" i="0" u="none" strike="noStrike" cap="none" dirty="0">
                <a:latin typeface="Times New Roman"/>
                <a:ea typeface="Times New Roman"/>
                <a:cs typeface="Times New Roman"/>
                <a:sym typeface="Times New Roman"/>
              </a:rPr>
              <a:t>. Segmentation is the most difficult tasks in DIP. It is a process which takes a lot of time for the successful solution of imaging problems which requires objects to identify individually.</a:t>
            </a:r>
            <a:endParaRPr sz="2400" dirty="0"/>
          </a:p>
          <a:p>
            <a:pPr marL="0" marR="0" lvl="0" indent="0" algn="just" rtl="0">
              <a:lnSpc>
                <a:spcPct val="100000"/>
              </a:lnSpc>
              <a:spcBef>
                <a:spcPts val="0"/>
              </a:spcBef>
              <a:spcAft>
                <a:spcPts val="0"/>
              </a:spcAft>
              <a:buNone/>
            </a:pPr>
            <a:endParaRPr sz="2400" b="0" i="0" u="none" strike="noStrike" cap="none" dirty="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Image Segmentation is the process by which a digital image is partitioned into various subgroups (of pixels) called Image Objects, which can reduce the complexity of the image, and thus </a:t>
            </a:r>
            <a:r>
              <a:rPr lang="en-US" sz="2400" b="0" i="0" u="none" strike="noStrike" cap="none" dirty="0" err="1">
                <a:latin typeface="Times New Roman"/>
                <a:ea typeface="Times New Roman"/>
                <a:cs typeface="Times New Roman"/>
                <a:sym typeface="Times New Roman"/>
              </a:rPr>
              <a:t>analysing</a:t>
            </a:r>
            <a:r>
              <a:rPr lang="en-US" sz="2400" b="0" i="0" u="none" strike="noStrike" cap="none" dirty="0">
                <a:latin typeface="Times New Roman"/>
                <a:ea typeface="Times New Roman"/>
                <a:cs typeface="Times New Roman"/>
                <a:sym typeface="Times New Roman"/>
              </a:rPr>
              <a:t> the image becomes simpler.</a:t>
            </a:r>
            <a:endParaRPr sz="2400" dirty="0"/>
          </a:p>
        </p:txBody>
      </p:sp>
      <p:pic>
        <p:nvPicPr>
          <p:cNvPr id="3" name="Google Shape;231;p18" descr="Example of 2D semantic segmentation: (Top) input image (Bottom) prediction.  | Download Scientific Diagram"/>
          <p:cNvPicPr preferRelativeResize="0"/>
          <p:nvPr/>
        </p:nvPicPr>
        <p:blipFill rotWithShape="1">
          <a:blip r:embed="rId2">
            <a:alphaModFix/>
          </a:blip>
          <a:srcRect/>
          <a:stretch/>
        </p:blipFill>
        <p:spPr>
          <a:xfrm>
            <a:off x="1431561" y="3953593"/>
            <a:ext cx="5021704" cy="2571751"/>
          </a:xfrm>
          <a:prstGeom prst="rect">
            <a:avLst/>
          </a:prstGeom>
          <a:noFill/>
          <a:ln>
            <a:noFill/>
          </a:ln>
        </p:spPr>
      </p:pic>
    </p:spTree>
    <p:extLst>
      <p:ext uri="{BB962C8B-B14F-4D97-AF65-F5344CB8AC3E}">
        <p14:creationId xmlns:p14="http://schemas.microsoft.com/office/powerpoint/2010/main" val="321450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6;p19"/>
          <p:cNvSpPr txBox="1"/>
          <p:nvPr/>
        </p:nvSpPr>
        <p:spPr>
          <a:xfrm>
            <a:off x="0" y="0"/>
            <a:ext cx="8964118" cy="637093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9) Representation and Description</a:t>
            </a:r>
            <a:endParaRPr sz="2400" dirty="0"/>
          </a:p>
          <a:p>
            <a:pPr marL="0" marR="0" lvl="0" indent="0" algn="just"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Representation and description follow the output of the segmentation stage. The output is a raw pixel data which has all points of the </a:t>
            </a:r>
            <a:r>
              <a:rPr lang="en-US" sz="2400" b="1" i="0" u="none" strike="noStrike" cap="none" dirty="0">
                <a:latin typeface="Times New Roman"/>
                <a:ea typeface="Times New Roman"/>
                <a:cs typeface="Times New Roman"/>
                <a:sym typeface="Times New Roman"/>
              </a:rPr>
              <a:t>region itself </a:t>
            </a:r>
            <a:r>
              <a:rPr lang="en-US" sz="2400" b="0" i="0" u="none" strike="noStrike" cap="none" dirty="0">
                <a:latin typeface="Times New Roman"/>
                <a:ea typeface="Times New Roman"/>
                <a:cs typeface="Times New Roman"/>
                <a:sym typeface="Times New Roman"/>
              </a:rPr>
              <a:t>or constituting either the </a:t>
            </a:r>
            <a:r>
              <a:rPr lang="en-US" sz="2400" b="1" i="0" u="none" strike="noStrike" cap="none" dirty="0">
                <a:latin typeface="Times New Roman"/>
                <a:ea typeface="Times New Roman"/>
                <a:cs typeface="Times New Roman"/>
                <a:sym typeface="Times New Roman"/>
              </a:rPr>
              <a:t>boundary of a region </a:t>
            </a:r>
            <a:r>
              <a:rPr lang="en-US" sz="2400" b="0" i="0" u="none" strike="noStrike" cap="none" dirty="0">
                <a:latin typeface="Times New Roman"/>
                <a:ea typeface="Times New Roman"/>
                <a:cs typeface="Times New Roman"/>
                <a:sym typeface="Times New Roman"/>
              </a:rPr>
              <a:t>. To transform the raw data, </a:t>
            </a:r>
            <a:r>
              <a:rPr lang="en-US" sz="2400" b="1" i="0" u="none" strike="noStrike" cap="none" dirty="0">
                <a:latin typeface="Times New Roman"/>
                <a:ea typeface="Times New Roman"/>
                <a:cs typeface="Times New Roman"/>
                <a:sym typeface="Times New Roman"/>
              </a:rPr>
              <a:t>representation </a:t>
            </a:r>
            <a:r>
              <a:rPr lang="en-US" sz="2400" b="0" i="0" u="none" strike="noStrike" cap="none" dirty="0">
                <a:latin typeface="Times New Roman"/>
                <a:ea typeface="Times New Roman"/>
                <a:cs typeface="Times New Roman"/>
                <a:sym typeface="Times New Roman"/>
              </a:rPr>
              <a:t>is the only solution. </a:t>
            </a:r>
            <a:endParaRPr sz="2400" dirty="0"/>
          </a:p>
          <a:p>
            <a:pPr marL="0" marR="0" lvl="0" indent="0" algn="just"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Converting the data to a form suitable for computer processing is necessary .</a:t>
            </a:r>
            <a:endParaRPr sz="2400" b="0" i="0" u="none" strike="noStrike" cap="none" dirty="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endParaRPr sz="2400" b="0" i="0" u="none" strike="noStrike" cap="none" dirty="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Whereas description is used for extracting information's to differentiate one class of objects from another. It is the </a:t>
            </a:r>
            <a:r>
              <a:rPr lang="en-US" sz="2400" b="1" i="0" u="none" strike="noStrike" cap="none" dirty="0">
                <a:latin typeface="Times New Roman"/>
                <a:ea typeface="Times New Roman"/>
                <a:cs typeface="Times New Roman"/>
                <a:sym typeface="Times New Roman"/>
              </a:rPr>
              <a:t>feature selection </a:t>
            </a:r>
            <a:r>
              <a:rPr lang="en-US" sz="2400" b="0" i="0" u="none" strike="noStrike" cap="none" dirty="0">
                <a:latin typeface="Times New Roman"/>
                <a:ea typeface="Times New Roman"/>
                <a:cs typeface="Times New Roman"/>
                <a:sym typeface="Times New Roman"/>
              </a:rPr>
              <a:t>that deals with extracting attributes that result in some quantitative information of interest .</a:t>
            </a:r>
            <a:endParaRPr sz="2400" dirty="0"/>
          </a:p>
          <a:p>
            <a:pPr marL="0" marR="0" lvl="0" indent="0" algn="just" rtl="0">
              <a:lnSpc>
                <a:spcPct val="100000"/>
              </a:lnSpc>
              <a:spcBef>
                <a:spcPts val="0"/>
              </a:spcBef>
              <a:spcAft>
                <a:spcPts val="0"/>
              </a:spcAft>
              <a:buNone/>
            </a:pPr>
            <a:endParaRPr sz="2400" b="1" i="0" u="none" strike="noStrike" cap="none" dirty="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10) Object recognition</a:t>
            </a:r>
            <a:endParaRPr sz="2400" dirty="0"/>
          </a:p>
          <a:p>
            <a:pPr marL="0" marR="0" lvl="0" indent="0" algn="just"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In this stage, the label is assigned to the object, which is based on descriptors.</a:t>
            </a:r>
            <a:endParaRPr sz="2400" dirty="0"/>
          </a:p>
          <a:p>
            <a:pPr marL="0" marR="0" lvl="0" indent="0" algn="just" rtl="0">
              <a:lnSpc>
                <a:spcPct val="100000"/>
              </a:lnSpc>
              <a:spcBef>
                <a:spcPts val="0"/>
              </a:spcBef>
              <a:spcAft>
                <a:spcPts val="0"/>
              </a:spcAft>
              <a:buNone/>
            </a:pPr>
            <a:endParaRPr sz="2400" b="0" i="0" u="none" strike="noStrike" cap="none"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32145094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1;p20"/>
          <p:cNvSpPr txBox="1"/>
          <p:nvPr/>
        </p:nvSpPr>
        <p:spPr>
          <a:xfrm>
            <a:off x="209862" y="108440"/>
            <a:ext cx="556884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FFC000"/>
                </a:solidFill>
                <a:latin typeface="Times New Roman"/>
                <a:ea typeface="Times New Roman"/>
                <a:cs typeface="Times New Roman"/>
                <a:sym typeface="Times New Roman"/>
              </a:rPr>
              <a:t>Components of image processing system.</a:t>
            </a:r>
            <a:endParaRPr sz="2400" b="1" i="0" u="none" strike="noStrike" cap="none">
              <a:solidFill>
                <a:srgbClr val="FFC000"/>
              </a:solidFill>
              <a:latin typeface="Arial"/>
              <a:ea typeface="Arial"/>
              <a:cs typeface="Arial"/>
              <a:sym typeface="Aria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1257300"/>
            <a:ext cx="6715125"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45094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7;p21"/>
          <p:cNvSpPr txBox="1"/>
          <p:nvPr/>
        </p:nvSpPr>
        <p:spPr>
          <a:xfrm>
            <a:off x="86193" y="100945"/>
            <a:ext cx="8971613" cy="60016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Image Sensors: </a:t>
            </a:r>
            <a:r>
              <a:rPr lang="en-US" sz="2400" i="0" u="none" strike="noStrike" cap="none" dirty="0">
                <a:latin typeface="Times New Roman"/>
                <a:ea typeface="Times New Roman"/>
                <a:cs typeface="Times New Roman"/>
                <a:sym typeface="Times New Roman"/>
              </a:rPr>
              <a:t>Two elements are required to acquire digital </a:t>
            </a:r>
            <a:r>
              <a:rPr lang="en-US" sz="2400" i="0" u="none" strike="noStrike" cap="none" dirty="0" err="1">
                <a:latin typeface="Times New Roman"/>
                <a:ea typeface="Times New Roman"/>
                <a:cs typeface="Times New Roman"/>
                <a:sym typeface="Times New Roman"/>
              </a:rPr>
              <a:t>images,the</a:t>
            </a:r>
            <a:r>
              <a:rPr lang="en-US" sz="2400" i="0" u="none" strike="noStrike" cap="none" dirty="0">
                <a:latin typeface="Times New Roman"/>
                <a:ea typeface="Times New Roman"/>
                <a:cs typeface="Times New Roman"/>
                <a:sym typeface="Times New Roman"/>
              </a:rPr>
              <a:t> first is a physical device that is sensitive to the energy radiated by the object we wish to image. The second is a digitizer, which is a device for converting the output of the physical sensing device into digital form.</a:t>
            </a:r>
            <a:endParaRPr sz="2400" dirty="0"/>
          </a:p>
          <a:p>
            <a:pPr marL="0" marR="0" lvl="0" indent="0" algn="l" rtl="0">
              <a:lnSpc>
                <a:spcPct val="100000"/>
              </a:lnSpc>
              <a:spcBef>
                <a:spcPts val="0"/>
              </a:spcBef>
              <a:spcAft>
                <a:spcPts val="0"/>
              </a:spcAft>
              <a:buNone/>
            </a:pPr>
            <a:endParaRPr sz="2400" b="1" i="0" u="none" strike="noStrike" cap="none"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Specialized Image Processing Hardware: </a:t>
            </a:r>
            <a:r>
              <a:rPr lang="en-US" sz="2400" i="0" u="none" strike="noStrike" cap="none" dirty="0">
                <a:latin typeface="Times New Roman"/>
                <a:ea typeface="Times New Roman"/>
                <a:cs typeface="Times New Roman"/>
                <a:sym typeface="Times New Roman"/>
              </a:rPr>
              <a:t>Consists of the digitizer plus hardware that performs other primitive operations, such as an ALU that performs parallel arithmetic and logic operations on entire images.</a:t>
            </a:r>
            <a:endParaRPr sz="2400" dirty="0"/>
          </a:p>
          <a:p>
            <a:pPr marL="0" marR="0" lvl="0" indent="0" algn="l" rtl="0">
              <a:lnSpc>
                <a:spcPct val="100000"/>
              </a:lnSpc>
              <a:spcBef>
                <a:spcPts val="0"/>
              </a:spcBef>
              <a:spcAft>
                <a:spcPts val="0"/>
              </a:spcAft>
              <a:buNone/>
            </a:pPr>
            <a:endParaRPr sz="2400" b="1" i="0" u="none" strike="noStrike" cap="none"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Computer:</a:t>
            </a:r>
            <a:r>
              <a:rPr lang="en-US" sz="2400" b="0" i="0" u="none" strike="noStrike" cap="none" dirty="0">
                <a:latin typeface="Times New Roman"/>
                <a:ea typeface="Times New Roman"/>
                <a:cs typeface="Times New Roman"/>
                <a:sym typeface="Times New Roman"/>
              </a:rPr>
              <a:t/>
            </a:r>
            <a:br>
              <a:rPr lang="en-US" sz="2400" b="0" i="0" u="none" strike="noStrike" cap="none" dirty="0">
                <a:latin typeface="Times New Roman"/>
                <a:ea typeface="Times New Roman"/>
                <a:cs typeface="Times New Roman"/>
                <a:sym typeface="Times New Roman"/>
              </a:rPr>
            </a:br>
            <a:r>
              <a:rPr lang="en-US" sz="2400" i="0" u="none" strike="noStrike" cap="none" dirty="0">
                <a:latin typeface="Times New Roman"/>
                <a:ea typeface="Times New Roman"/>
                <a:cs typeface="Times New Roman"/>
                <a:sym typeface="Times New Roman"/>
              </a:rPr>
              <a:t>The computer used in the image processing system is the general-purpose computer that is used by us in our daily life. It can range from a PC to a supercomputer. Sometimes custom computers are used to achieve a required level of performance.</a:t>
            </a:r>
            <a:endParaRPr sz="2400" dirty="0"/>
          </a:p>
          <a:p>
            <a:pPr marL="0" marR="0" lvl="0" indent="0" algn="l" rtl="0">
              <a:lnSpc>
                <a:spcPct val="100000"/>
              </a:lnSpc>
              <a:spcBef>
                <a:spcPts val="0"/>
              </a:spcBef>
              <a:spcAft>
                <a:spcPts val="0"/>
              </a:spcAft>
              <a:buNone/>
            </a:pPr>
            <a:endParaRPr sz="2400" b="0" i="0" u="none" strike="noStrike" cap="none"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32145094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2;p22"/>
          <p:cNvSpPr txBox="1"/>
          <p:nvPr/>
        </p:nvSpPr>
        <p:spPr>
          <a:xfrm>
            <a:off x="0" y="112426"/>
            <a:ext cx="9046564" cy="56322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Image Processing Software:</a:t>
            </a:r>
            <a:r>
              <a:rPr lang="en-US" sz="2400" b="0" i="0" u="none" strike="noStrike" cap="none" dirty="0">
                <a:latin typeface="Times New Roman"/>
                <a:ea typeface="Times New Roman"/>
                <a:cs typeface="Times New Roman"/>
                <a:sym typeface="Times New Roman"/>
              </a:rPr>
              <a:t/>
            </a:r>
            <a:br>
              <a:rPr lang="en-US" sz="2400" b="0" i="0" u="none" strike="noStrike" cap="none" dirty="0">
                <a:latin typeface="Times New Roman"/>
                <a:ea typeface="Times New Roman"/>
                <a:cs typeface="Times New Roman"/>
                <a:sym typeface="Times New Roman"/>
              </a:rPr>
            </a:br>
            <a:r>
              <a:rPr lang="en-US" sz="2400" b="0" i="0" u="none" strike="noStrike" cap="none" dirty="0">
                <a:latin typeface="Times New Roman"/>
                <a:ea typeface="Times New Roman"/>
                <a:cs typeface="Times New Roman"/>
                <a:sym typeface="Times New Roman"/>
              </a:rPr>
              <a:t>Image processing software is software that includes all the mechanisms and algorithms that are used in the image processing system.</a:t>
            </a:r>
            <a:endParaRPr sz="2400" dirty="0"/>
          </a:p>
          <a:p>
            <a:pPr marL="0" marR="0" lvl="0" indent="0" algn="l" rtl="0">
              <a:lnSpc>
                <a:spcPct val="100000"/>
              </a:lnSpc>
              <a:spcBef>
                <a:spcPts val="0"/>
              </a:spcBef>
              <a:spcAft>
                <a:spcPts val="0"/>
              </a:spcAft>
              <a:buNone/>
            </a:pPr>
            <a:endParaRPr sz="2400" b="0" i="0" u="none" strike="noStrike" cap="none"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Mass Storage:</a:t>
            </a:r>
            <a:r>
              <a:rPr lang="en-US" sz="2400" b="0" i="0" u="none" strike="noStrike" cap="none" dirty="0">
                <a:latin typeface="Times New Roman"/>
                <a:ea typeface="Times New Roman"/>
                <a:cs typeface="Times New Roman"/>
                <a:sym typeface="Times New Roman"/>
              </a:rPr>
              <a:t/>
            </a:r>
            <a:br>
              <a:rPr lang="en-US" sz="2400" b="0" i="0" u="none" strike="noStrike" cap="none" dirty="0">
                <a:latin typeface="Times New Roman"/>
                <a:ea typeface="Times New Roman"/>
                <a:cs typeface="Times New Roman"/>
                <a:sym typeface="Times New Roman"/>
              </a:rPr>
            </a:br>
            <a:r>
              <a:rPr lang="en-US" sz="2400" b="0" i="0" u="none" strike="noStrike" cap="none" dirty="0">
                <a:latin typeface="Times New Roman"/>
                <a:ea typeface="Times New Roman"/>
                <a:cs typeface="Times New Roman"/>
                <a:sym typeface="Times New Roman"/>
              </a:rPr>
              <a:t>Mass storage stores the pixels of the images during the processing. An image of size 1024 x 1024 pixels, in which the intensity of each pixel is an 8-bit quantity, requires    1 MB of storage space if the image is not compressed. Providing adequate storage in an image processing system can be a challenge. </a:t>
            </a:r>
            <a:endParaRPr sz="2400" dirty="0"/>
          </a:p>
          <a:p>
            <a:pPr marL="0" marR="0" lvl="0" indent="0" algn="l"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Digital storage for image processing applications falls into three principal categories :</a:t>
            </a:r>
            <a:endParaRPr sz="2400" dirty="0"/>
          </a:p>
          <a:p>
            <a:pPr marL="0" marR="0" lvl="0" indent="0" algn="l"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1)Short-term storage for use during processing </a:t>
            </a:r>
            <a:endParaRPr sz="2400" dirty="0"/>
          </a:p>
          <a:p>
            <a:pPr marL="0" marR="0" lvl="0" indent="0" algn="l"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2) Online storage for relatively fast recall</a:t>
            </a:r>
            <a:endParaRPr sz="2400" dirty="0"/>
          </a:p>
          <a:p>
            <a:pPr marL="0" marR="0" lvl="0" indent="0" algn="l"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3)Archival storage for infrequent access.</a:t>
            </a:r>
            <a:endParaRPr sz="2400" dirty="0"/>
          </a:p>
        </p:txBody>
      </p:sp>
    </p:spTree>
    <p:extLst>
      <p:ext uri="{BB962C8B-B14F-4D97-AF65-F5344CB8AC3E}">
        <p14:creationId xmlns:p14="http://schemas.microsoft.com/office/powerpoint/2010/main" val="32145094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27384"/>
            <a:ext cx="8640960" cy="5505475"/>
          </a:xfrm>
        </p:spPr>
        <p:txBody>
          <a:bodyPr>
            <a:noAutofit/>
          </a:bodyPr>
          <a:lstStyle/>
          <a:p>
            <a:pPr marL="0" lvl="0" indent="0" algn="just">
              <a:spcBef>
                <a:spcPts val="0"/>
              </a:spcBef>
              <a:buNone/>
            </a:pPr>
            <a:r>
              <a:rPr lang="en-US" sz="2400" b="1" i="0" u="none" strike="noStrike" cap="none" dirty="0" smtClean="0">
                <a:solidFill>
                  <a:schemeClr val="dk2"/>
                </a:solidFill>
                <a:latin typeface="Times New Roman"/>
                <a:ea typeface="Times New Roman"/>
                <a:cs typeface="Times New Roman"/>
                <a:sym typeface="Times New Roman"/>
              </a:rPr>
              <a:t>What is an image?</a:t>
            </a:r>
            <a:endParaRPr lang="en-US" sz="2400" dirty="0" smtClean="0">
              <a:solidFill>
                <a:schemeClr val="dk2"/>
              </a:solidFill>
            </a:endParaRPr>
          </a:p>
          <a:p>
            <a:pPr marL="0" lvl="0" indent="0" algn="just">
              <a:spcBef>
                <a:spcPts val="0"/>
              </a:spcBef>
              <a:buNone/>
            </a:pPr>
            <a:endParaRPr lang="en-US" sz="2400" b="1" i="0" u="none" strike="noStrike" cap="none" dirty="0" smtClean="0">
              <a:solidFill>
                <a:schemeClr val="dk2"/>
              </a:solidFill>
              <a:latin typeface="Times New Roman"/>
              <a:ea typeface="Times New Roman"/>
              <a:cs typeface="Times New Roman"/>
              <a:sym typeface="Times New Roman"/>
            </a:endParaRPr>
          </a:p>
          <a:p>
            <a:pPr marL="0" lvl="0" indent="0" algn="just">
              <a:spcBef>
                <a:spcPts val="0"/>
              </a:spcBef>
              <a:buNone/>
            </a:pPr>
            <a:r>
              <a:rPr lang="en-US" sz="2400" b="0" i="0" u="none" strike="noStrike" cap="none" dirty="0" smtClean="0">
                <a:solidFill>
                  <a:schemeClr val="dk2"/>
                </a:solidFill>
                <a:latin typeface="Times New Roman"/>
                <a:ea typeface="Times New Roman"/>
                <a:cs typeface="Times New Roman"/>
                <a:sym typeface="Times New Roman"/>
              </a:rPr>
              <a:t>An image is defined as a two-dimensional function, </a:t>
            </a:r>
            <a:r>
              <a:rPr lang="en-US" sz="2400" b="1" i="0" u="none" strike="noStrike" cap="none" dirty="0" smtClean="0">
                <a:solidFill>
                  <a:schemeClr val="dk2"/>
                </a:solidFill>
                <a:latin typeface="Times New Roman"/>
                <a:ea typeface="Times New Roman"/>
                <a:cs typeface="Times New Roman"/>
                <a:sym typeface="Times New Roman"/>
              </a:rPr>
              <a:t>F(</a:t>
            </a:r>
            <a:r>
              <a:rPr lang="en-US" sz="2400" b="1" i="0" u="none" strike="noStrike" cap="none" dirty="0" err="1" smtClean="0">
                <a:solidFill>
                  <a:schemeClr val="dk2"/>
                </a:solidFill>
                <a:latin typeface="Times New Roman"/>
                <a:ea typeface="Times New Roman"/>
                <a:cs typeface="Times New Roman"/>
                <a:sym typeface="Times New Roman"/>
              </a:rPr>
              <a:t>x,y</a:t>
            </a:r>
            <a:r>
              <a:rPr lang="en-US" sz="2400" b="1" i="0" u="none" strike="noStrike" cap="none" dirty="0" smtClean="0">
                <a:solidFill>
                  <a:schemeClr val="dk2"/>
                </a:solidFill>
                <a:latin typeface="Times New Roman"/>
                <a:ea typeface="Times New Roman"/>
                <a:cs typeface="Times New Roman"/>
                <a:sym typeface="Times New Roman"/>
              </a:rPr>
              <a:t>)</a:t>
            </a:r>
            <a:r>
              <a:rPr lang="en-US" sz="2400" b="0" i="0" u="none" strike="noStrike" cap="none" dirty="0" smtClean="0">
                <a:solidFill>
                  <a:schemeClr val="dk2"/>
                </a:solidFill>
                <a:latin typeface="Times New Roman"/>
                <a:ea typeface="Times New Roman"/>
                <a:cs typeface="Times New Roman"/>
                <a:sym typeface="Times New Roman"/>
              </a:rPr>
              <a:t>, where x and y are spatial coordinates, and the amplitude of </a:t>
            </a:r>
            <a:r>
              <a:rPr lang="en-US" sz="2400" b="1" i="0" u="none" strike="noStrike" cap="none" dirty="0" smtClean="0">
                <a:solidFill>
                  <a:schemeClr val="dk2"/>
                </a:solidFill>
                <a:latin typeface="Times New Roman"/>
                <a:ea typeface="Times New Roman"/>
                <a:cs typeface="Times New Roman"/>
                <a:sym typeface="Times New Roman"/>
              </a:rPr>
              <a:t>F</a:t>
            </a:r>
            <a:r>
              <a:rPr lang="en-US" sz="2400" b="0" i="0" u="none" strike="noStrike" cap="none" dirty="0" smtClean="0">
                <a:solidFill>
                  <a:schemeClr val="dk2"/>
                </a:solidFill>
                <a:latin typeface="Times New Roman"/>
                <a:ea typeface="Times New Roman"/>
                <a:cs typeface="Times New Roman"/>
                <a:sym typeface="Times New Roman"/>
              </a:rPr>
              <a:t> at any pair of coordinates (</a:t>
            </a:r>
            <a:r>
              <a:rPr lang="en-US" sz="2400" b="0" i="0" u="none" strike="noStrike" cap="none" dirty="0" err="1" smtClean="0">
                <a:solidFill>
                  <a:schemeClr val="dk2"/>
                </a:solidFill>
                <a:latin typeface="Times New Roman"/>
                <a:ea typeface="Times New Roman"/>
                <a:cs typeface="Times New Roman"/>
                <a:sym typeface="Times New Roman"/>
              </a:rPr>
              <a:t>x,y</a:t>
            </a:r>
            <a:r>
              <a:rPr lang="en-US" sz="2400" b="0" i="0" u="none" strike="noStrike" cap="none" dirty="0" smtClean="0">
                <a:solidFill>
                  <a:schemeClr val="dk2"/>
                </a:solidFill>
                <a:latin typeface="Times New Roman"/>
                <a:ea typeface="Times New Roman"/>
                <a:cs typeface="Times New Roman"/>
                <a:sym typeface="Times New Roman"/>
              </a:rPr>
              <a:t>) is called the </a:t>
            </a:r>
            <a:r>
              <a:rPr lang="en-US" sz="2400" b="1" i="0" u="none" strike="noStrike" cap="none" dirty="0" smtClean="0">
                <a:solidFill>
                  <a:schemeClr val="dk2"/>
                </a:solidFill>
                <a:latin typeface="Times New Roman"/>
                <a:ea typeface="Times New Roman"/>
                <a:cs typeface="Times New Roman"/>
                <a:sym typeface="Times New Roman"/>
              </a:rPr>
              <a:t>intensity</a:t>
            </a:r>
            <a:r>
              <a:rPr lang="en-US" sz="2400" b="0" i="0" u="none" strike="noStrike" cap="none" dirty="0" smtClean="0">
                <a:solidFill>
                  <a:schemeClr val="dk2"/>
                </a:solidFill>
                <a:latin typeface="Times New Roman"/>
                <a:ea typeface="Times New Roman"/>
                <a:cs typeface="Times New Roman"/>
                <a:sym typeface="Times New Roman"/>
              </a:rPr>
              <a:t> of that image at that point. </a:t>
            </a:r>
            <a:endParaRPr lang="en-US" sz="2400" dirty="0" smtClean="0">
              <a:solidFill>
                <a:schemeClr val="dk2"/>
              </a:solidFill>
            </a:endParaRPr>
          </a:p>
          <a:p>
            <a:pPr marL="0" lvl="0" indent="0" algn="just">
              <a:spcBef>
                <a:spcPts val="0"/>
              </a:spcBef>
              <a:buNone/>
            </a:pPr>
            <a:endParaRPr lang="en-US" sz="2400" b="0" i="0" u="none" strike="noStrike" cap="none" dirty="0" smtClean="0">
              <a:solidFill>
                <a:schemeClr val="dk2"/>
              </a:solidFill>
              <a:latin typeface="Times New Roman"/>
              <a:ea typeface="Times New Roman"/>
              <a:cs typeface="Times New Roman"/>
              <a:sym typeface="Times New Roman"/>
            </a:endParaRPr>
          </a:p>
          <a:p>
            <a:pPr marL="0" lvl="0" indent="0" algn="just">
              <a:spcBef>
                <a:spcPts val="0"/>
              </a:spcBef>
              <a:buNone/>
            </a:pPr>
            <a:r>
              <a:rPr lang="en-US" sz="2400" b="0" i="0" u="none" strike="noStrike" cap="none" dirty="0" smtClean="0">
                <a:solidFill>
                  <a:schemeClr val="dk2"/>
                </a:solidFill>
                <a:latin typeface="Times New Roman"/>
                <a:ea typeface="Times New Roman"/>
                <a:cs typeface="Times New Roman"/>
                <a:sym typeface="Times New Roman"/>
              </a:rPr>
              <a:t>When </a:t>
            </a:r>
            <a:r>
              <a:rPr lang="en-US" sz="2400" b="0" i="0" u="none" strike="noStrike" cap="none" dirty="0" err="1" smtClean="0">
                <a:solidFill>
                  <a:schemeClr val="dk2"/>
                </a:solidFill>
                <a:latin typeface="Times New Roman"/>
                <a:ea typeface="Times New Roman"/>
                <a:cs typeface="Times New Roman"/>
                <a:sym typeface="Times New Roman"/>
              </a:rPr>
              <a:t>x,y</a:t>
            </a:r>
            <a:r>
              <a:rPr lang="en-US" sz="2400" b="0" i="0" u="none" strike="noStrike" cap="none" dirty="0" smtClean="0">
                <a:solidFill>
                  <a:schemeClr val="dk2"/>
                </a:solidFill>
                <a:latin typeface="Times New Roman"/>
                <a:ea typeface="Times New Roman"/>
                <a:cs typeface="Times New Roman"/>
                <a:sym typeface="Times New Roman"/>
              </a:rPr>
              <a:t>, and amplitude values of </a:t>
            </a:r>
            <a:r>
              <a:rPr lang="en-US" sz="2400" b="1" i="0" u="none" strike="noStrike" cap="none" dirty="0" smtClean="0">
                <a:solidFill>
                  <a:schemeClr val="dk2"/>
                </a:solidFill>
                <a:latin typeface="Times New Roman"/>
                <a:ea typeface="Times New Roman"/>
                <a:cs typeface="Times New Roman"/>
                <a:sym typeface="Times New Roman"/>
              </a:rPr>
              <a:t>F</a:t>
            </a:r>
            <a:r>
              <a:rPr lang="en-US" sz="2400" b="0" i="0" u="none" strike="noStrike" cap="none" dirty="0" smtClean="0">
                <a:solidFill>
                  <a:schemeClr val="dk2"/>
                </a:solidFill>
                <a:latin typeface="Times New Roman"/>
                <a:ea typeface="Times New Roman"/>
                <a:cs typeface="Times New Roman"/>
                <a:sym typeface="Times New Roman"/>
              </a:rPr>
              <a:t> are finite, we call it a </a:t>
            </a:r>
            <a:r>
              <a:rPr lang="en-US" sz="2400" b="1" i="1" u="none" strike="noStrike" cap="none" dirty="0" smtClean="0">
                <a:solidFill>
                  <a:schemeClr val="dk2"/>
                </a:solidFill>
                <a:latin typeface="Times New Roman"/>
                <a:ea typeface="Times New Roman"/>
                <a:cs typeface="Times New Roman"/>
                <a:sym typeface="Times New Roman"/>
              </a:rPr>
              <a:t>digital image.</a:t>
            </a:r>
            <a:endParaRPr lang="en-US" sz="2400" dirty="0" smtClean="0">
              <a:solidFill>
                <a:schemeClr val="dk2"/>
              </a:solidFill>
            </a:endParaRPr>
          </a:p>
          <a:p>
            <a:pPr marL="0" lvl="0" indent="0" algn="just">
              <a:spcBef>
                <a:spcPts val="0"/>
              </a:spcBef>
              <a:buNone/>
            </a:pPr>
            <a:r>
              <a:rPr lang="en-US" sz="2400" b="0" i="0" u="none" strike="noStrike" cap="none" dirty="0" smtClean="0">
                <a:solidFill>
                  <a:schemeClr val="dk2"/>
                </a:solidFill>
                <a:latin typeface="Times New Roman"/>
                <a:ea typeface="Times New Roman"/>
                <a:cs typeface="Times New Roman"/>
                <a:sym typeface="Times New Roman"/>
              </a:rPr>
              <a:t>In other words, an image can be defined by a two-dimensional array specifically arranged in rows and columns.</a:t>
            </a:r>
            <a:endParaRPr lang="en-US" sz="2400" dirty="0" smtClean="0">
              <a:solidFill>
                <a:schemeClr val="dk2"/>
              </a:solidFill>
            </a:endParaRPr>
          </a:p>
          <a:p>
            <a:pPr marL="0" lvl="0" indent="0" algn="just">
              <a:spcBef>
                <a:spcPts val="0"/>
              </a:spcBef>
              <a:buNone/>
            </a:pPr>
            <a:r>
              <a:rPr lang="en-US" sz="2400" b="0" i="0" u="none" strike="noStrike" cap="none" dirty="0" smtClean="0">
                <a:solidFill>
                  <a:schemeClr val="dk2"/>
                </a:solidFill>
                <a:latin typeface="Times New Roman"/>
                <a:ea typeface="Times New Roman"/>
                <a:cs typeface="Times New Roman"/>
                <a:sym typeface="Times New Roman"/>
              </a:rPr>
              <a:t> </a:t>
            </a:r>
            <a:br>
              <a:rPr lang="en-US" sz="2400" b="0" i="0" u="none" strike="noStrike" cap="none" dirty="0" smtClean="0">
                <a:solidFill>
                  <a:schemeClr val="dk2"/>
                </a:solidFill>
                <a:latin typeface="Times New Roman"/>
                <a:ea typeface="Times New Roman"/>
                <a:cs typeface="Times New Roman"/>
                <a:sym typeface="Times New Roman"/>
              </a:rPr>
            </a:br>
            <a:r>
              <a:rPr lang="en-US" sz="2400" b="0" i="0" u="none" strike="noStrike" cap="none" dirty="0" smtClean="0">
                <a:solidFill>
                  <a:schemeClr val="dk2"/>
                </a:solidFill>
                <a:latin typeface="Times New Roman"/>
                <a:ea typeface="Times New Roman"/>
                <a:cs typeface="Times New Roman"/>
                <a:sym typeface="Times New Roman"/>
              </a:rPr>
              <a:t>Digital Image is composed of a finite number of elements, each of which elements have a particular value at a particular location.</a:t>
            </a:r>
            <a:endParaRPr lang="en-US" sz="2400" dirty="0" smtClean="0">
              <a:solidFill>
                <a:schemeClr val="dk2"/>
              </a:solidFill>
            </a:endParaRPr>
          </a:p>
          <a:p>
            <a:pPr marL="0" lvl="0" indent="0" algn="just">
              <a:spcBef>
                <a:spcPts val="0"/>
              </a:spcBef>
              <a:buNone/>
            </a:pPr>
            <a:endParaRPr lang="en-US" sz="2400" b="0" i="0" u="none" strike="noStrike" cap="none" dirty="0" smtClean="0">
              <a:solidFill>
                <a:schemeClr val="dk2"/>
              </a:solidFill>
              <a:latin typeface="Times New Roman"/>
              <a:ea typeface="Times New Roman"/>
              <a:cs typeface="Times New Roman"/>
              <a:sym typeface="Times New Roman"/>
            </a:endParaRPr>
          </a:p>
          <a:p>
            <a:pPr marL="0" lvl="0" indent="0" algn="just">
              <a:spcBef>
                <a:spcPts val="0"/>
              </a:spcBef>
              <a:buNone/>
            </a:pPr>
            <a:r>
              <a:rPr lang="en-US" sz="2400" b="0" i="0" u="none" strike="noStrike" cap="none" dirty="0" smtClean="0">
                <a:solidFill>
                  <a:schemeClr val="dk2"/>
                </a:solidFill>
                <a:latin typeface="Times New Roman"/>
                <a:ea typeface="Times New Roman"/>
                <a:cs typeface="Times New Roman"/>
                <a:sym typeface="Times New Roman"/>
              </a:rPr>
              <a:t>These elements are referred to as </a:t>
            </a:r>
            <a:r>
              <a:rPr lang="en-US" sz="2400" b="1" i="1" u="none" strike="noStrike" cap="none" dirty="0" smtClean="0">
                <a:solidFill>
                  <a:schemeClr val="dk2"/>
                </a:solidFill>
                <a:latin typeface="Times New Roman"/>
                <a:ea typeface="Times New Roman"/>
                <a:cs typeface="Times New Roman"/>
                <a:sym typeface="Times New Roman"/>
              </a:rPr>
              <a:t>picture elements, image elements, and pixels</a:t>
            </a:r>
            <a:r>
              <a:rPr lang="en-US" sz="2400" b="1" i="0" u="none" strike="noStrike" cap="none" dirty="0" smtClean="0">
                <a:solidFill>
                  <a:schemeClr val="dk2"/>
                </a:solidFill>
                <a:latin typeface="Times New Roman"/>
                <a:ea typeface="Times New Roman"/>
                <a:cs typeface="Times New Roman"/>
                <a:sym typeface="Times New Roman"/>
              </a:rPr>
              <a:t>.</a:t>
            </a:r>
            <a:endParaRPr lang="en-US" sz="2400" dirty="0" smtClean="0">
              <a:solidFill>
                <a:schemeClr val="dk2"/>
              </a:solidFill>
            </a:endParaRPr>
          </a:p>
          <a:p>
            <a:pPr marL="0" lvl="0" indent="0" algn="just">
              <a:spcBef>
                <a:spcPts val="0"/>
              </a:spcBef>
              <a:buNone/>
            </a:pPr>
            <a:r>
              <a:rPr lang="en-US" sz="2400" b="0" i="0" u="none" strike="noStrike" cap="none" dirty="0" smtClean="0">
                <a:solidFill>
                  <a:schemeClr val="dk2"/>
                </a:solidFill>
                <a:latin typeface="Times New Roman"/>
                <a:ea typeface="Times New Roman"/>
                <a:cs typeface="Times New Roman"/>
                <a:sym typeface="Times New Roman"/>
              </a:rPr>
              <a:t>A </a:t>
            </a:r>
            <a:r>
              <a:rPr lang="en-US" sz="2400" b="1" i="1" u="none" strike="noStrike" cap="none" dirty="0" smtClean="0">
                <a:solidFill>
                  <a:schemeClr val="dk2"/>
                </a:solidFill>
                <a:latin typeface="Times New Roman"/>
                <a:ea typeface="Times New Roman"/>
                <a:cs typeface="Times New Roman"/>
                <a:sym typeface="Times New Roman"/>
              </a:rPr>
              <a:t>Pixel</a:t>
            </a:r>
            <a:r>
              <a:rPr lang="en-US" sz="2400" b="0" i="0" u="none" strike="noStrike" cap="none" dirty="0" smtClean="0">
                <a:solidFill>
                  <a:schemeClr val="dk2"/>
                </a:solidFill>
                <a:latin typeface="Times New Roman"/>
                <a:ea typeface="Times New Roman"/>
                <a:cs typeface="Times New Roman"/>
                <a:sym typeface="Times New Roman"/>
              </a:rPr>
              <a:t> is most widely used to denote the elements of a Digital Image.</a:t>
            </a:r>
            <a:endParaRPr lang="en-US" sz="2400" dirty="0" smtClean="0">
              <a:solidFill>
                <a:schemeClr val="dk2"/>
              </a:solidFill>
            </a:endParaRPr>
          </a:p>
          <a:p>
            <a:endParaRPr lang="en-IN" sz="2400" dirty="0"/>
          </a:p>
        </p:txBody>
      </p:sp>
    </p:spTree>
    <p:extLst>
      <p:ext uri="{BB962C8B-B14F-4D97-AF65-F5344CB8AC3E}">
        <p14:creationId xmlns:p14="http://schemas.microsoft.com/office/powerpoint/2010/main" val="3487528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7;p23"/>
          <p:cNvSpPr txBox="1"/>
          <p:nvPr/>
        </p:nvSpPr>
        <p:spPr>
          <a:xfrm>
            <a:off x="0" y="93450"/>
            <a:ext cx="8911652" cy="45242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Image Display: </a:t>
            </a:r>
            <a:r>
              <a:rPr lang="en-US" sz="2400" i="0" u="none" strike="noStrike" cap="none" dirty="0">
                <a:latin typeface="Times New Roman"/>
                <a:ea typeface="Times New Roman"/>
                <a:cs typeface="Times New Roman"/>
                <a:sym typeface="Times New Roman"/>
              </a:rPr>
              <a:t>mainly color TV monitors, in some cases, there are stereo displays and these are implemented in the form of headgear containing two small displays embedded in goggles worn by the user.  </a:t>
            </a:r>
            <a:endParaRPr sz="2400" dirty="0"/>
          </a:p>
          <a:p>
            <a:pPr marL="0" marR="0" lvl="0" indent="0" algn="l" rtl="0">
              <a:lnSpc>
                <a:spcPct val="100000"/>
              </a:lnSpc>
              <a:spcBef>
                <a:spcPts val="0"/>
              </a:spcBef>
              <a:spcAft>
                <a:spcPts val="0"/>
              </a:spcAft>
              <a:buNone/>
            </a:pPr>
            <a:endParaRPr sz="2400" b="1" i="0" u="none" strike="noStrike" cap="none"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Hard Copy Device:</a:t>
            </a:r>
            <a:r>
              <a:rPr lang="en-US" sz="2400" b="0" i="0" u="none" strike="noStrike" cap="none" dirty="0">
                <a:latin typeface="Times New Roman"/>
                <a:ea typeface="Times New Roman"/>
                <a:cs typeface="Times New Roman"/>
                <a:sym typeface="Times New Roman"/>
              </a:rPr>
              <a:t/>
            </a:r>
            <a:br>
              <a:rPr lang="en-US" sz="2400" b="0" i="0" u="none" strike="noStrike" cap="none" dirty="0">
                <a:latin typeface="Times New Roman"/>
                <a:ea typeface="Times New Roman"/>
                <a:cs typeface="Times New Roman"/>
                <a:sym typeface="Times New Roman"/>
              </a:rPr>
            </a:br>
            <a:r>
              <a:rPr lang="en-US" sz="2400" i="0" u="none" strike="noStrike" cap="none" dirty="0">
                <a:latin typeface="Times New Roman"/>
                <a:ea typeface="Times New Roman"/>
                <a:cs typeface="Times New Roman"/>
                <a:sym typeface="Times New Roman"/>
              </a:rPr>
              <a:t>Once the image is processed then it is stored in the hard copy device. It can be a pen drive or any external ROM device.</a:t>
            </a:r>
            <a:endParaRPr sz="2400" dirty="0"/>
          </a:p>
          <a:p>
            <a:pPr marL="0" marR="0" lvl="0" indent="0" algn="l" rtl="0">
              <a:lnSpc>
                <a:spcPct val="100000"/>
              </a:lnSpc>
              <a:spcBef>
                <a:spcPts val="0"/>
              </a:spcBef>
              <a:spcAft>
                <a:spcPts val="0"/>
              </a:spcAft>
              <a:buNone/>
            </a:pPr>
            <a:r>
              <a:rPr lang="en-US" sz="2400" i="0" u="none" strike="noStrike" cap="none" dirty="0">
                <a:latin typeface="Times New Roman"/>
                <a:ea typeface="Times New Roman"/>
                <a:cs typeface="Times New Roman"/>
                <a:sym typeface="Times New Roman"/>
              </a:rPr>
              <a:t>Use laser printers, film cameras, and optical and CD ROM disks.</a:t>
            </a:r>
            <a:endParaRPr sz="2400" dirty="0"/>
          </a:p>
          <a:p>
            <a:pPr marL="0" marR="0" lvl="0" indent="0" algn="l" rtl="0">
              <a:lnSpc>
                <a:spcPct val="100000"/>
              </a:lnSpc>
              <a:spcBef>
                <a:spcPts val="0"/>
              </a:spcBef>
              <a:spcAft>
                <a:spcPts val="0"/>
              </a:spcAft>
              <a:buNone/>
            </a:pPr>
            <a:endParaRPr sz="2400" b="1" i="0" u="none" strike="noStrike" cap="none"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Network:</a:t>
            </a:r>
            <a:endParaRPr sz="2400" b="1" i="0" u="none" strike="noStrike" cap="none"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i="0" u="none" strike="noStrike" cap="none" dirty="0">
                <a:latin typeface="Times New Roman"/>
                <a:ea typeface="Times New Roman"/>
                <a:cs typeface="Times New Roman"/>
                <a:sym typeface="Times New Roman"/>
              </a:rPr>
              <a:t>Because of the large amount of data inherent in image processing applications, the key consideration in image transmission is bandwidth.</a:t>
            </a:r>
            <a:endParaRPr sz="2400" dirty="0"/>
          </a:p>
        </p:txBody>
      </p:sp>
    </p:spTree>
    <p:extLst>
      <p:ext uri="{BB962C8B-B14F-4D97-AF65-F5344CB8AC3E}">
        <p14:creationId xmlns:p14="http://schemas.microsoft.com/office/powerpoint/2010/main" val="32145094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2;p24"/>
          <p:cNvSpPr txBox="1"/>
          <p:nvPr/>
        </p:nvSpPr>
        <p:spPr>
          <a:xfrm>
            <a:off x="0" y="0"/>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FFC000"/>
                </a:solidFill>
                <a:latin typeface="Times New Roman"/>
                <a:ea typeface="Times New Roman"/>
                <a:cs typeface="Times New Roman"/>
                <a:sym typeface="Times New Roman"/>
              </a:rPr>
              <a:t>Coordinate conventions. </a:t>
            </a:r>
            <a:endParaRPr sz="2400" b="1" i="0" u="none" strike="noStrike" cap="none">
              <a:solidFill>
                <a:srgbClr val="FFC000"/>
              </a:solidFill>
              <a:latin typeface="Arial"/>
              <a:ea typeface="Arial"/>
              <a:cs typeface="Arial"/>
              <a:sym typeface="Arial"/>
            </a:endParaRPr>
          </a:p>
        </p:txBody>
      </p:sp>
      <p:sp>
        <p:nvSpPr>
          <p:cNvPr id="3" name="Google Shape;263;p24"/>
          <p:cNvSpPr txBox="1"/>
          <p:nvPr/>
        </p:nvSpPr>
        <p:spPr>
          <a:xfrm>
            <a:off x="109615" y="461665"/>
            <a:ext cx="892477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lt1"/>
                </a:solidFill>
                <a:latin typeface="Times New Roman"/>
                <a:ea typeface="Times New Roman"/>
                <a:cs typeface="Times New Roman"/>
                <a:sym typeface="Times New Roman"/>
              </a:rPr>
              <a:t>The size of the image is the number of rows by the number of columns </a:t>
            </a:r>
            <a:r>
              <a:rPr lang="en-US" sz="1800" b="0" i="0" u="none" strike="noStrike" cap="none">
                <a:solidFill>
                  <a:srgbClr val="FFC000"/>
                </a:solidFill>
                <a:latin typeface="Times New Roman"/>
                <a:ea typeface="Times New Roman"/>
                <a:cs typeface="Times New Roman"/>
                <a:sym typeface="Times New Roman"/>
              </a:rPr>
              <a:t>M x N </a:t>
            </a:r>
            <a:r>
              <a:rPr lang="en-US" sz="2000" b="0" i="0" u="none" strike="noStrike" cap="none">
                <a:solidFill>
                  <a:schemeClr val="lt1"/>
                </a:solidFill>
                <a:latin typeface="Times New Roman"/>
                <a:ea typeface="Times New Roman"/>
                <a:cs typeface="Times New Roman"/>
                <a:sym typeface="Times New Roman"/>
              </a:rPr>
              <a:t>.</a:t>
            </a:r>
            <a:endParaRPr sz="2000" b="0" i="0" u="none" strike="noStrike" cap="none">
              <a:solidFill>
                <a:schemeClr val="lt1"/>
              </a:solidFill>
              <a:latin typeface="Times New Roman"/>
              <a:ea typeface="Times New Roman"/>
              <a:cs typeface="Times New Roman"/>
              <a:sym typeface="Times New Roman"/>
            </a:endParaRPr>
          </a:p>
        </p:txBody>
      </p:sp>
      <p:pic>
        <p:nvPicPr>
          <p:cNvPr id="4" name="Google Shape;264;p24"/>
          <p:cNvPicPr preferRelativeResize="0"/>
          <p:nvPr/>
        </p:nvPicPr>
        <p:blipFill rotWithShape="1">
          <a:blip r:embed="rId2">
            <a:alphaModFix/>
          </a:blip>
          <a:srcRect/>
          <a:stretch/>
        </p:blipFill>
        <p:spPr>
          <a:xfrm>
            <a:off x="5112191" y="1901160"/>
            <a:ext cx="3922193" cy="3158020"/>
          </a:xfrm>
          <a:prstGeom prst="rect">
            <a:avLst/>
          </a:prstGeom>
          <a:noFill/>
          <a:ln>
            <a:noFill/>
          </a:ln>
        </p:spPr>
      </p:pic>
      <p:pic>
        <p:nvPicPr>
          <p:cNvPr id="5" name="Google Shape;265;p24" descr="What is meant by Digital Image Processing? Explain how digital images can  be represented? - Bench Partner"/>
          <p:cNvPicPr preferRelativeResize="0"/>
          <p:nvPr/>
        </p:nvPicPr>
        <p:blipFill rotWithShape="1">
          <a:blip r:embed="rId3">
            <a:alphaModFix/>
          </a:blip>
          <a:srcRect/>
          <a:stretch/>
        </p:blipFill>
        <p:spPr>
          <a:xfrm>
            <a:off x="109615" y="1955629"/>
            <a:ext cx="4572546" cy="3103551"/>
          </a:xfrm>
          <a:prstGeom prst="rect">
            <a:avLst/>
          </a:prstGeom>
          <a:noFill/>
          <a:ln>
            <a:noFill/>
          </a:ln>
        </p:spPr>
      </p:pic>
      <p:pic>
        <p:nvPicPr>
          <p:cNvPr id="6" name="Google Shape;266;p24"/>
          <p:cNvPicPr preferRelativeResize="0"/>
          <p:nvPr/>
        </p:nvPicPr>
        <p:blipFill rotWithShape="1">
          <a:blip r:embed="rId4">
            <a:alphaModFix/>
          </a:blip>
          <a:srcRect/>
          <a:stretch/>
        </p:blipFill>
        <p:spPr>
          <a:xfrm>
            <a:off x="182300" y="861953"/>
            <a:ext cx="7420131" cy="722883"/>
          </a:xfrm>
          <a:prstGeom prst="rect">
            <a:avLst/>
          </a:prstGeom>
          <a:noFill/>
          <a:ln>
            <a:noFill/>
          </a:ln>
        </p:spPr>
      </p:pic>
    </p:spTree>
    <p:extLst>
      <p:ext uri="{BB962C8B-B14F-4D97-AF65-F5344CB8AC3E}">
        <p14:creationId xmlns:p14="http://schemas.microsoft.com/office/powerpoint/2010/main" val="32145094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71;p25"/>
          <p:cNvSpPr txBox="1"/>
          <p:nvPr/>
        </p:nvSpPr>
        <p:spPr>
          <a:xfrm>
            <a:off x="0" y="70964"/>
            <a:ext cx="45720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latin typeface="Times New Roman"/>
                <a:ea typeface="Times New Roman"/>
                <a:cs typeface="Times New Roman"/>
                <a:sym typeface="Times New Roman"/>
              </a:rPr>
              <a:t>Sampling and quantization</a:t>
            </a:r>
            <a:endParaRPr sz="2800" b="1" i="0" u="none" strike="noStrike" cap="none">
              <a:latin typeface="Arial"/>
              <a:ea typeface="Arial"/>
              <a:cs typeface="Arial"/>
              <a:sym typeface="Arial"/>
            </a:endParaRPr>
          </a:p>
        </p:txBody>
      </p:sp>
      <p:sp>
        <p:nvSpPr>
          <p:cNvPr id="3" name="Google Shape;272;p25"/>
          <p:cNvSpPr txBox="1"/>
          <p:nvPr/>
        </p:nvSpPr>
        <p:spPr>
          <a:xfrm>
            <a:off x="151776" y="883383"/>
            <a:ext cx="8992224" cy="45242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Conversion of analog signal to digital signal:</a:t>
            </a:r>
            <a:endParaRPr sz="2400" dirty="0"/>
          </a:p>
          <a:p>
            <a:pPr marL="0" marR="0" lvl="0" indent="0" algn="just"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The output of most of the image sensors is an </a:t>
            </a:r>
            <a:r>
              <a:rPr lang="en-US" sz="2400" b="1" i="0" u="none" strike="noStrike" cap="none" dirty="0">
                <a:latin typeface="Times New Roman"/>
                <a:ea typeface="Times New Roman"/>
                <a:cs typeface="Times New Roman"/>
                <a:sym typeface="Times New Roman"/>
              </a:rPr>
              <a:t>analog signal</a:t>
            </a:r>
            <a:r>
              <a:rPr lang="en-US" sz="2400" b="0" i="0" u="none" strike="noStrike" cap="none" dirty="0">
                <a:latin typeface="Times New Roman"/>
                <a:ea typeface="Times New Roman"/>
                <a:cs typeface="Times New Roman"/>
                <a:sym typeface="Times New Roman"/>
              </a:rPr>
              <a:t>, and we can not apply digital processing to it because </a:t>
            </a:r>
            <a:r>
              <a:rPr lang="en-US" sz="2400" b="1" i="0" u="none" strike="noStrike" cap="none" dirty="0">
                <a:latin typeface="Times New Roman"/>
                <a:ea typeface="Times New Roman"/>
                <a:cs typeface="Times New Roman"/>
                <a:sym typeface="Times New Roman"/>
              </a:rPr>
              <a:t>we can not store it</a:t>
            </a:r>
            <a:r>
              <a:rPr lang="en-US" sz="2400" b="0" i="0" u="none" strike="noStrike" cap="none" dirty="0">
                <a:latin typeface="Times New Roman"/>
                <a:ea typeface="Times New Roman"/>
                <a:cs typeface="Times New Roman"/>
                <a:sym typeface="Times New Roman"/>
              </a:rPr>
              <a:t>. We can not store it because it </a:t>
            </a:r>
            <a:r>
              <a:rPr lang="en-US" sz="2400" b="1" i="0" u="none" strike="noStrike" cap="none" dirty="0">
                <a:latin typeface="Times New Roman"/>
                <a:ea typeface="Times New Roman"/>
                <a:cs typeface="Times New Roman"/>
                <a:sym typeface="Times New Roman"/>
              </a:rPr>
              <a:t>requires infinite memory to store </a:t>
            </a:r>
            <a:r>
              <a:rPr lang="en-US" sz="2400" b="0" i="0" u="none" strike="noStrike" cap="none" dirty="0">
                <a:latin typeface="Times New Roman"/>
                <a:ea typeface="Times New Roman"/>
                <a:cs typeface="Times New Roman"/>
                <a:sym typeface="Times New Roman"/>
              </a:rPr>
              <a:t>a signal that can have infinite values.</a:t>
            </a:r>
            <a:endParaRPr sz="2400" dirty="0"/>
          </a:p>
          <a:p>
            <a:pPr marL="0" marR="0" lvl="0" indent="0" algn="just"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So we have to </a:t>
            </a:r>
            <a:r>
              <a:rPr lang="en-US" sz="2400" b="1" i="0" u="none" strike="noStrike" cap="none" dirty="0">
                <a:latin typeface="Times New Roman"/>
                <a:ea typeface="Times New Roman"/>
                <a:cs typeface="Times New Roman"/>
                <a:sym typeface="Times New Roman"/>
              </a:rPr>
              <a:t>convert an analog signal into a digital signal .</a:t>
            </a:r>
            <a:endParaRPr sz="2400" dirty="0"/>
          </a:p>
          <a:p>
            <a:pPr marL="0" marR="0" lvl="0" indent="0" algn="just" rtl="0">
              <a:lnSpc>
                <a:spcPct val="100000"/>
              </a:lnSpc>
              <a:spcBef>
                <a:spcPts val="0"/>
              </a:spcBef>
              <a:spcAft>
                <a:spcPts val="0"/>
              </a:spcAft>
              <a:buNone/>
            </a:pPr>
            <a:endParaRPr sz="2400" b="1" i="0" u="none" strike="noStrike" cap="none" dirty="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To create an image which is digital, we need to covert continuous data into digital form. There are </a:t>
            </a:r>
            <a:r>
              <a:rPr lang="en-US" sz="2400" b="1" i="0" u="none" strike="noStrike" cap="none" dirty="0">
                <a:latin typeface="Times New Roman"/>
                <a:ea typeface="Times New Roman"/>
                <a:cs typeface="Times New Roman"/>
                <a:sym typeface="Times New Roman"/>
              </a:rPr>
              <a:t>two steps</a:t>
            </a:r>
            <a:r>
              <a:rPr lang="en-US" sz="2400" b="0" i="0" u="none" strike="noStrike" cap="none" dirty="0">
                <a:latin typeface="Times New Roman"/>
                <a:ea typeface="Times New Roman"/>
                <a:cs typeface="Times New Roman"/>
                <a:sym typeface="Times New Roman"/>
              </a:rPr>
              <a:t> in which it is done.</a:t>
            </a:r>
            <a:endParaRPr sz="2400" dirty="0"/>
          </a:p>
          <a:p>
            <a:pPr marL="0" marR="0" lvl="0" indent="-152400" algn="l" rtl="0">
              <a:lnSpc>
                <a:spcPct val="100000"/>
              </a:lnSpc>
              <a:spcBef>
                <a:spcPts val="0"/>
              </a:spcBef>
              <a:spcAft>
                <a:spcPts val="0"/>
              </a:spcAft>
              <a:buClr>
                <a:srgbClr val="000000"/>
              </a:buClr>
              <a:buSzPts val="2400"/>
              <a:buFont typeface="Arial"/>
              <a:buChar char="•"/>
            </a:pPr>
            <a:r>
              <a:rPr lang="en-US" sz="2400" b="1" i="0" u="none" strike="noStrike" cap="none" dirty="0">
                <a:latin typeface="Times New Roman"/>
                <a:ea typeface="Times New Roman"/>
                <a:cs typeface="Times New Roman"/>
                <a:sym typeface="Times New Roman"/>
              </a:rPr>
              <a:t>Sampling</a:t>
            </a:r>
            <a:endParaRPr sz="2400" dirty="0"/>
          </a:p>
          <a:p>
            <a:pPr marL="0" marR="0" lvl="0" indent="-152400" algn="l" rtl="0">
              <a:lnSpc>
                <a:spcPct val="100000"/>
              </a:lnSpc>
              <a:spcBef>
                <a:spcPts val="0"/>
              </a:spcBef>
              <a:spcAft>
                <a:spcPts val="0"/>
              </a:spcAft>
              <a:buClr>
                <a:srgbClr val="000000"/>
              </a:buClr>
              <a:buSzPts val="2400"/>
              <a:buFont typeface="Arial"/>
              <a:buChar char="•"/>
            </a:pPr>
            <a:r>
              <a:rPr lang="en-US" sz="2400" b="1" i="0" u="none" strike="noStrike" cap="none" dirty="0">
                <a:latin typeface="Times New Roman"/>
                <a:ea typeface="Times New Roman"/>
                <a:cs typeface="Times New Roman"/>
                <a:sym typeface="Times New Roman"/>
              </a:rPr>
              <a:t>Quantization</a:t>
            </a:r>
            <a:endParaRPr sz="2400" dirty="0"/>
          </a:p>
          <a:p>
            <a:pPr marL="0" marR="0" lvl="0" indent="0" algn="just" rtl="0">
              <a:lnSpc>
                <a:spcPct val="100000"/>
              </a:lnSpc>
              <a:spcBef>
                <a:spcPts val="0"/>
              </a:spcBef>
              <a:spcAft>
                <a:spcPts val="0"/>
              </a:spcAft>
              <a:buNone/>
            </a:pPr>
            <a:endParaRPr sz="2400" b="1" i="0" u="none" strike="noStrike" cap="none"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32145094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77;p26"/>
          <p:cNvPicPr preferRelativeResize="0"/>
          <p:nvPr/>
        </p:nvPicPr>
        <p:blipFill rotWithShape="1">
          <a:blip r:embed="rId2">
            <a:alphaModFix/>
          </a:blip>
          <a:srcRect/>
          <a:stretch/>
        </p:blipFill>
        <p:spPr>
          <a:xfrm>
            <a:off x="262326" y="1241218"/>
            <a:ext cx="6886575" cy="1966677"/>
          </a:xfrm>
          <a:prstGeom prst="rect">
            <a:avLst/>
          </a:prstGeom>
          <a:noFill/>
          <a:ln>
            <a:noFill/>
          </a:ln>
        </p:spPr>
      </p:pic>
      <p:sp>
        <p:nvSpPr>
          <p:cNvPr id="3" name="Google Shape;278;p26"/>
          <p:cNvSpPr txBox="1"/>
          <p:nvPr/>
        </p:nvSpPr>
        <p:spPr>
          <a:xfrm>
            <a:off x="352268" y="359764"/>
            <a:ext cx="722525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latin typeface="Times New Roman"/>
                <a:ea typeface="Times New Roman"/>
                <a:cs typeface="Times New Roman"/>
                <a:sym typeface="Times New Roman"/>
              </a:rPr>
              <a:t>Basic Idea :Converting an analog signal to digital form </a:t>
            </a:r>
            <a:endParaRPr/>
          </a:p>
        </p:txBody>
      </p:sp>
      <p:sp>
        <p:nvSpPr>
          <p:cNvPr id="4" name="Google Shape;279;p26"/>
          <p:cNvSpPr txBox="1"/>
          <p:nvPr/>
        </p:nvSpPr>
        <p:spPr>
          <a:xfrm>
            <a:off x="149902" y="3427629"/>
            <a:ext cx="832703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convert both of its axis (x,y) into a digital format.</a:t>
            </a:r>
            <a:endParaRPr sz="2000" b="0" i="0" u="none" strike="noStrike" cap="none">
              <a:latin typeface="Times New Roman"/>
              <a:ea typeface="Times New Roman"/>
              <a:cs typeface="Times New Roman"/>
              <a:sym typeface="Times New Roman"/>
            </a:endParaRPr>
          </a:p>
        </p:txBody>
      </p:sp>
    </p:spTree>
    <p:extLst>
      <p:ext uri="{BB962C8B-B14F-4D97-AF65-F5344CB8AC3E}">
        <p14:creationId xmlns:p14="http://schemas.microsoft.com/office/powerpoint/2010/main" val="32145094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4;p27"/>
          <p:cNvSpPr txBox="1"/>
          <p:nvPr/>
        </p:nvSpPr>
        <p:spPr>
          <a:xfrm>
            <a:off x="180528" y="284117"/>
            <a:ext cx="314044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latin typeface="Times New Roman"/>
                <a:ea typeface="Times New Roman"/>
                <a:cs typeface="Times New Roman"/>
                <a:sym typeface="Times New Roman"/>
              </a:rPr>
              <a:t>Sampling</a:t>
            </a:r>
            <a:r>
              <a:rPr lang="en-US" sz="2400" b="0" i="0" u="none" strike="noStrike" cap="none">
                <a:latin typeface="Times New Roman"/>
                <a:ea typeface="Times New Roman"/>
                <a:cs typeface="Times New Roman"/>
                <a:sym typeface="Times New Roman"/>
              </a:rPr>
              <a:t> </a:t>
            </a:r>
            <a:endParaRPr/>
          </a:p>
        </p:txBody>
      </p:sp>
      <p:sp>
        <p:nvSpPr>
          <p:cNvPr id="3" name="Google Shape;285;p27"/>
          <p:cNvSpPr txBox="1"/>
          <p:nvPr/>
        </p:nvSpPr>
        <p:spPr>
          <a:xfrm>
            <a:off x="180528" y="974481"/>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latin typeface="Times New Roman"/>
                <a:ea typeface="Times New Roman"/>
                <a:cs typeface="Times New Roman"/>
                <a:sym typeface="Times New Roman"/>
              </a:rPr>
              <a:t>Digitize x-axis in the sampling</a:t>
            </a:r>
            <a:endParaRPr sz="2400" b="0" i="0" u="none" strike="noStrike" cap="none">
              <a:latin typeface="Times New Roman"/>
              <a:ea typeface="Times New Roman"/>
              <a:cs typeface="Times New Roman"/>
              <a:sym typeface="Times New Roman"/>
            </a:endParaRPr>
          </a:p>
        </p:txBody>
      </p:sp>
      <p:sp>
        <p:nvSpPr>
          <p:cNvPr id="4" name="Google Shape;286;p27"/>
          <p:cNvSpPr txBox="1"/>
          <p:nvPr/>
        </p:nvSpPr>
        <p:spPr>
          <a:xfrm>
            <a:off x="64354" y="1536792"/>
            <a:ext cx="6798039" cy="70788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000" b="1" i="0" u="none" strike="noStrike" cap="none">
                <a:latin typeface="Times New Roman"/>
                <a:ea typeface="Times New Roman"/>
                <a:cs typeface="Times New Roman"/>
                <a:sym typeface="Times New Roman"/>
              </a:rPr>
              <a:t>It is done on the independent variable.</a:t>
            </a:r>
            <a:endParaRPr/>
          </a:p>
          <a:p>
            <a:pPr marL="0" marR="0" lvl="0" indent="0" algn="just" rtl="0">
              <a:lnSpc>
                <a:spcPct val="100000"/>
              </a:lnSpc>
              <a:spcBef>
                <a:spcPts val="0"/>
              </a:spcBef>
              <a:spcAft>
                <a:spcPts val="0"/>
              </a:spcAft>
              <a:buNone/>
            </a:pPr>
            <a:r>
              <a:rPr lang="en-US" sz="2000" b="1" i="0" u="none" strike="noStrike" cap="none">
                <a:latin typeface="Times New Roman"/>
                <a:ea typeface="Times New Roman"/>
                <a:cs typeface="Times New Roman"/>
                <a:sym typeface="Times New Roman"/>
              </a:rPr>
              <a:t>In case of equation y = sin(x), it is done on x variable</a:t>
            </a:r>
            <a:endParaRPr/>
          </a:p>
        </p:txBody>
      </p:sp>
      <p:pic>
        <p:nvPicPr>
          <p:cNvPr id="5" name="Google Shape;287;p27" descr="sampling"/>
          <p:cNvPicPr preferRelativeResize="0"/>
          <p:nvPr/>
        </p:nvPicPr>
        <p:blipFill rotWithShape="1">
          <a:blip r:embed="rId2">
            <a:alphaModFix/>
          </a:blip>
          <a:srcRect/>
          <a:stretch/>
        </p:blipFill>
        <p:spPr>
          <a:xfrm>
            <a:off x="5726889" y="83925"/>
            <a:ext cx="3597639" cy="2389452"/>
          </a:xfrm>
          <a:prstGeom prst="rect">
            <a:avLst/>
          </a:prstGeom>
          <a:noFill/>
          <a:ln>
            <a:noFill/>
          </a:ln>
        </p:spPr>
      </p:pic>
      <p:pic>
        <p:nvPicPr>
          <p:cNvPr id="6" name="Google Shape;288;p27"/>
          <p:cNvPicPr preferRelativeResize="0"/>
          <p:nvPr/>
        </p:nvPicPr>
        <p:blipFill rotWithShape="1">
          <a:blip r:embed="rId3">
            <a:alphaModFix/>
          </a:blip>
          <a:srcRect/>
          <a:stretch/>
        </p:blipFill>
        <p:spPr>
          <a:xfrm>
            <a:off x="322934" y="2571750"/>
            <a:ext cx="7008604" cy="2657450"/>
          </a:xfrm>
          <a:prstGeom prst="rect">
            <a:avLst/>
          </a:prstGeom>
          <a:noFill/>
          <a:ln>
            <a:noFill/>
          </a:ln>
        </p:spPr>
      </p:pic>
    </p:spTree>
    <p:extLst>
      <p:ext uri="{BB962C8B-B14F-4D97-AF65-F5344CB8AC3E}">
        <p14:creationId xmlns:p14="http://schemas.microsoft.com/office/powerpoint/2010/main" val="321450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93;p28"/>
          <p:cNvSpPr txBox="1"/>
          <p:nvPr/>
        </p:nvSpPr>
        <p:spPr>
          <a:xfrm>
            <a:off x="59961" y="175896"/>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latin typeface="Times New Roman"/>
                <a:ea typeface="Times New Roman"/>
                <a:cs typeface="Times New Roman"/>
                <a:sym typeface="Times New Roman"/>
              </a:rPr>
              <a:t>Quantization</a:t>
            </a:r>
            <a:endParaRPr/>
          </a:p>
        </p:txBody>
      </p:sp>
      <p:sp>
        <p:nvSpPr>
          <p:cNvPr id="8" name="Google Shape;294;p28"/>
          <p:cNvSpPr txBox="1"/>
          <p:nvPr/>
        </p:nvSpPr>
        <p:spPr>
          <a:xfrm>
            <a:off x="0" y="708304"/>
            <a:ext cx="894163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Quantization is the opposite of sampling. It is done on y-axis. When you are quantizing an image, you are actually dividing a signal into quanta(partitions).</a:t>
            </a:r>
            <a:endParaRPr sz="2000" b="0" i="0" u="none" strike="noStrike" cap="none">
              <a:latin typeface="Times New Roman"/>
              <a:ea typeface="Times New Roman"/>
              <a:cs typeface="Times New Roman"/>
              <a:sym typeface="Times New Roman"/>
            </a:endParaRPr>
          </a:p>
        </p:txBody>
      </p:sp>
      <p:sp>
        <p:nvSpPr>
          <p:cNvPr id="9" name="Google Shape;295;p28"/>
          <p:cNvSpPr txBox="1"/>
          <p:nvPr/>
        </p:nvSpPr>
        <p:spPr>
          <a:xfrm>
            <a:off x="99310" y="1569475"/>
            <a:ext cx="884232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On the x-axis of the signal, are the coordinate values, and on the y axis, we have amplitudes. So </a:t>
            </a:r>
            <a:r>
              <a:rPr lang="en-US" sz="2000" b="1" i="0" u="none" strike="noStrike" cap="none">
                <a:latin typeface="Times New Roman"/>
                <a:ea typeface="Times New Roman"/>
                <a:cs typeface="Times New Roman"/>
                <a:sym typeface="Times New Roman"/>
              </a:rPr>
              <a:t>digitizing the amplitudes is known as Quantization.</a:t>
            </a:r>
            <a:endParaRPr sz="2000" b="1" i="0" u="none" strike="noStrike" cap="none">
              <a:latin typeface="Times New Roman"/>
              <a:ea typeface="Times New Roman"/>
              <a:cs typeface="Times New Roman"/>
              <a:sym typeface="Times New Roman"/>
            </a:endParaRPr>
          </a:p>
        </p:txBody>
      </p:sp>
      <p:pic>
        <p:nvPicPr>
          <p:cNvPr id="10" name="Google Shape;296;p28"/>
          <p:cNvPicPr preferRelativeResize="0"/>
          <p:nvPr/>
        </p:nvPicPr>
        <p:blipFill rotWithShape="1">
          <a:blip r:embed="rId2">
            <a:alphaModFix/>
          </a:blip>
          <a:srcRect/>
          <a:stretch/>
        </p:blipFill>
        <p:spPr>
          <a:xfrm>
            <a:off x="99311" y="2902705"/>
            <a:ext cx="3023598" cy="2240795"/>
          </a:xfrm>
          <a:prstGeom prst="rect">
            <a:avLst/>
          </a:prstGeom>
          <a:noFill/>
          <a:ln>
            <a:noFill/>
          </a:ln>
        </p:spPr>
      </p:pic>
      <p:sp>
        <p:nvSpPr>
          <p:cNvPr id="11" name="Google Shape;297;p28"/>
          <p:cNvSpPr txBox="1"/>
          <p:nvPr/>
        </p:nvSpPr>
        <p:spPr>
          <a:xfrm>
            <a:off x="2733257" y="2502595"/>
            <a:ext cx="865494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 The signal has been quantified into three different levels</a:t>
            </a:r>
            <a:r>
              <a:rPr lang="en-US" sz="1400" b="0" i="0" u="none" strike="noStrike" cap="none">
                <a:latin typeface="Nunito"/>
                <a:ea typeface="Nunito"/>
                <a:cs typeface="Nunito"/>
                <a:sym typeface="Nunito"/>
              </a:rPr>
              <a:t>.</a:t>
            </a:r>
            <a:endParaRPr sz="1400" b="0" i="0" u="none" strike="noStrike" cap="none">
              <a:latin typeface="Arial"/>
              <a:ea typeface="Arial"/>
              <a:cs typeface="Arial"/>
              <a:sym typeface="Arial"/>
            </a:endParaRPr>
          </a:p>
        </p:txBody>
      </p:sp>
    </p:spTree>
    <p:extLst>
      <p:ext uri="{BB962C8B-B14F-4D97-AF65-F5344CB8AC3E}">
        <p14:creationId xmlns:p14="http://schemas.microsoft.com/office/powerpoint/2010/main" val="55418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02;p29"/>
          <p:cNvSpPr txBox="1"/>
          <p:nvPr/>
        </p:nvSpPr>
        <p:spPr>
          <a:xfrm>
            <a:off x="135736" y="3713963"/>
            <a:ext cx="9349353"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latin typeface="Times New Roman"/>
                <a:ea typeface="Times New Roman"/>
                <a:cs typeface="Times New Roman"/>
                <a:sym typeface="Times New Roman"/>
              </a:rPr>
              <a:t>when we sample an image, we actually gather a lot of values along x-axis , and in quantization, we set different intensity levels to these x-sample values.</a:t>
            </a:r>
            <a:endParaRPr sz="2400" b="1" i="0" u="none" strike="noStrike" cap="none">
              <a:latin typeface="Times New Roman"/>
              <a:ea typeface="Times New Roman"/>
              <a:cs typeface="Times New Roman"/>
              <a:sym typeface="Times New Roman"/>
            </a:endParaRPr>
          </a:p>
        </p:txBody>
      </p:sp>
      <p:pic>
        <p:nvPicPr>
          <p:cNvPr id="5" name="Google Shape;303;p29"/>
          <p:cNvPicPr preferRelativeResize="0"/>
          <p:nvPr/>
        </p:nvPicPr>
        <p:blipFill rotWithShape="1">
          <a:blip r:embed="rId2">
            <a:alphaModFix/>
          </a:blip>
          <a:srcRect/>
          <a:stretch/>
        </p:blipFill>
        <p:spPr>
          <a:xfrm>
            <a:off x="0" y="99365"/>
            <a:ext cx="4294682" cy="2651329"/>
          </a:xfrm>
          <a:prstGeom prst="rect">
            <a:avLst/>
          </a:prstGeom>
          <a:noFill/>
          <a:ln>
            <a:noFill/>
          </a:ln>
        </p:spPr>
      </p:pic>
      <p:sp>
        <p:nvSpPr>
          <p:cNvPr id="6" name="Google Shape;304;p29"/>
          <p:cNvSpPr txBox="1"/>
          <p:nvPr/>
        </p:nvSpPr>
        <p:spPr>
          <a:xfrm>
            <a:off x="4572000" y="105357"/>
            <a:ext cx="473473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latin typeface="Times New Roman"/>
                <a:ea typeface="Times New Roman"/>
                <a:cs typeface="Times New Roman"/>
                <a:sym typeface="Times New Roman"/>
              </a:rPr>
              <a:t>Signal has been quantized into 5 different levels or partitions. Ranging from 0 black to 4 white. </a:t>
            </a:r>
            <a:endParaRPr sz="1800" b="0" i="0" u="none" strike="noStrike" cap="none">
              <a:latin typeface="Times New Roman"/>
              <a:ea typeface="Times New Roman"/>
              <a:cs typeface="Times New Roman"/>
              <a:sym typeface="Times New Roman"/>
            </a:endParaRPr>
          </a:p>
        </p:txBody>
      </p:sp>
      <p:pic>
        <p:nvPicPr>
          <p:cNvPr id="7" name="Google Shape;305;p29"/>
          <p:cNvPicPr preferRelativeResize="0"/>
          <p:nvPr/>
        </p:nvPicPr>
        <p:blipFill rotWithShape="1">
          <a:blip r:embed="rId3">
            <a:alphaModFix/>
          </a:blip>
          <a:srcRect/>
          <a:stretch/>
        </p:blipFill>
        <p:spPr>
          <a:xfrm>
            <a:off x="4972050" y="751688"/>
            <a:ext cx="4171950" cy="2962275"/>
          </a:xfrm>
          <a:prstGeom prst="rect">
            <a:avLst/>
          </a:prstGeom>
          <a:noFill/>
          <a:ln>
            <a:noFill/>
          </a:ln>
        </p:spPr>
      </p:pic>
    </p:spTree>
    <p:extLst>
      <p:ext uri="{BB962C8B-B14F-4D97-AF65-F5344CB8AC3E}">
        <p14:creationId xmlns:p14="http://schemas.microsoft.com/office/powerpoint/2010/main" val="329087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310;p30"/>
          <p:cNvPicPr preferRelativeResize="0"/>
          <p:nvPr/>
        </p:nvPicPr>
        <p:blipFill rotWithShape="1">
          <a:blip r:embed="rId2">
            <a:alphaModFix/>
          </a:blip>
          <a:srcRect/>
          <a:stretch/>
        </p:blipFill>
        <p:spPr>
          <a:xfrm>
            <a:off x="115094" y="2000250"/>
            <a:ext cx="8420100" cy="1143000"/>
          </a:xfrm>
          <a:prstGeom prst="rect">
            <a:avLst/>
          </a:prstGeom>
          <a:noFill/>
          <a:ln>
            <a:noFill/>
          </a:ln>
        </p:spPr>
      </p:pic>
      <p:pic>
        <p:nvPicPr>
          <p:cNvPr id="9" name="Google Shape;311;p30"/>
          <p:cNvPicPr preferRelativeResize="0"/>
          <p:nvPr/>
        </p:nvPicPr>
        <p:blipFill rotWithShape="1">
          <a:blip r:embed="rId3">
            <a:alphaModFix/>
          </a:blip>
          <a:srcRect/>
          <a:stretch/>
        </p:blipFill>
        <p:spPr>
          <a:xfrm>
            <a:off x="384918" y="560411"/>
            <a:ext cx="6867525" cy="847725"/>
          </a:xfrm>
          <a:prstGeom prst="rect">
            <a:avLst/>
          </a:prstGeom>
          <a:noFill/>
          <a:ln>
            <a:noFill/>
          </a:ln>
        </p:spPr>
      </p:pic>
    </p:spTree>
    <p:extLst>
      <p:ext uri="{BB962C8B-B14F-4D97-AF65-F5344CB8AC3E}">
        <p14:creationId xmlns:p14="http://schemas.microsoft.com/office/powerpoint/2010/main" val="181518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16;p31"/>
          <p:cNvSpPr txBox="1"/>
          <p:nvPr/>
        </p:nvSpPr>
        <p:spPr>
          <a:xfrm>
            <a:off x="85114" y="206268"/>
            <a:ext cx="726006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latin typeface="Times New Roman"/>
                <a:ea typeface="Times New Roman"/>
                <a:cs typeface="Times New Roman"/>
                <a:sym typeface="Times New Roman"/>
              </a:rPr>
              <a:t>Spatial and Gray Level Resolution</a:t>
            </a:r>
            <a:endParaRPr sz="2400" b="1" i="0" u="none" strike="noStrike" cap="none">
              <a:latin typeface="Arial"/>
              <a:ea typeface="Arial"/>
              <a:cs typeface="Arial"/>
              <a:sym typeface="Arial"/>
            </a:endParaRPr>
          </a:p>
        </p:txBody>
      </p:sp>
      <p:sp>
        <p:nvSpPr>
          <p:cNvPr id="3" name="Google Shape;317;p31"/>
          <p:cNvSpPr txBox="1"/>
          <p:nvPr/>
        </p:nvSpPr>
        <p:spPr>
          <a:xfrm>
            <a:off x="85113" y="1009763"/>
            <a:ext cx="8691627"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latin typeface="Times New Roman"/>
                <a:ea typeface="Times New Roman"/>
                <a:cs typeface="Times New Roman"/>
                <a:sym typeface="Times New Roman"/>
              </a:rPr>
              <a:t>Spatial resolution </a:t>
            </a:r>
            <a:r>
              <a:rPr lang="en-US" sz="2000" b="0" i="0" u="none" strike="noStrike" cap="none">
                <a:latin typeface="Times New Roman"/>
                <a:ea typeface="Times New Roman"/>
                <a:cs typeface="Times New Roman"/>
                <a:sym typeface="Times New Roman"/>
              </a:rPr>
              <a:t>states that the clarity of an image cannot be determined by pixel resolution (number of pixels in an image).</a:t>
            </a:r>
            <a:endParaRPr sz="2000" b="0" i="0" u="none" strike="noStrike" cap="none">
              <a:latin typeface="Times New Roman"/>
              <a:ea typeface="Times New Roman"/>
              <a:cs typeface="Times New Roman"/>
              <a:sym typeface="Times New Roman"/>
            </a:endParaRPr>
          </a:p>
        </p:txBody>
      </p:sp>
      <p:sp>
        <p:nvSpPr>
          <p:cNvPr id="4" name="Google Shape;318;p31"/>
          <p:cNvSpPr txBox="1"/>
          <p:nvPr/>
        </p:nvSpPr>
        <p:spPr>
          <a:xfrm>
            <a:off x="-1" y="2042820"/>
            <a:ext cx="920396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Spatial resolution can be defined as the </a:t>
            </a:r>
            <a:r>
              <a:rPr lang="en-US" sz="2000" b="1" i="0" u="none" strike="noStrike" cap="none">
                <a:latin typeface="Times New Roman"/>
                <a:ea typeface="Times New Roman"/>
                <a:cs typeface="Times New Roman"/>
                <a:sym typeface="Times New Roman"/>
              </a:rPr>
              <a:t>number of independent pixels values per inch</a:t>
            </a:r>
            <a:r>
              <a:rPr lang="en-US" sz="2000" b="0" i="0" u="none" strike="noStrike" cap="none">
                <a:latin typeface="Times New Roman"/>
                <a:ea typeface="Times New Roman"/>
                <a:cs typeface="Times New Roman"/>
                <a:sym typeface="Times New Roman"/>
              </a:rPr>
              <a:t>.</a:t>
            </a:r>
            <a:endParaRPr sz="2000" b="0" i="0" u="none" strike="noStrike" cap="none">
              <a:latin typeface="Times New Roman"/>
              <a:ea typeface="Times New Roman"/>
              <a:cs typeface="Times New Roman"/>
              <a:sym typeface="Times New Roman"/>
            </a:endParaRPr>
          </a:p>
        </p:txBody>
      </p:sp>
    </p:spTree>
    <p:extLst>
      <p:ext uri="{BB962C8B-B14F-4D97-AF65-F5344CB8AC3E}">
        <p14:creationId xmlns:p14="http://schemas.microsoft.com/office/powerpoint/2010/main" val="27787564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23;p32"/>
          <p:cNvPicPr preferRelativeResize="0"/>
          <p:nvPr/>
        </p:nvPicPr>
        <p:blipFill rotWithShape="1">
          <a:blip r:embed="rId2">
            <a:alphaModFix/>
          </a:blip>
          <a:srcRect/>
          <a:stretch/>
        </p:blipFill>
        <p:spPr>
          <a:xfrm>
            <a:off x="1" y="0"/>
            <a:ext cx="4377128" cy="4468943"/>
          </a:xfrm>
          <a:prstGeom prst="rect">
            <a:avLst/>
          </a:prstGeom>
          <a:noFill/>
          <a:ln>
            <a:noFill/>
          </a:ln>
        </p:spPr>
      </p:pic>
      <p:pic>
        <p:nvPicPr>
          <p:cNvPr id="3" name="Google Shape;324;p32"/>
          <p:cNvPicPr preferRelativeResize="0"/>
          <p:nvPr/>
        </p:nvPicPr>
        <p:blipFill rotWithShape="1">
          <a:blip r:embed="rId3">
            <a:alphaModFix/>
          </a:blip>
          <a:srcRect/>
          <a:stretch/>
        </p:blipFill>
        <p:spPr>
          <a:xfrm>
            <a:off x="6275888" y="-89941"/>
            <a:ext cx="2768171" cy="5143500"/>
          </a:xfrm>
          <a:prstGeom prst="rect">
            <a:avLst/>
          </a:prstGeom>
          <a:noFill/>
          <a:ln>
            <a:noFill/>
          </a:ln>
        </p:spPr>
      </p:pic>
    </p:spTree>
    <p:extLst>
      <p:ext uri="{BB962C8B-B14F-4D97-AF65-F5344CB8AC3E}">
        <p14:creationId xmlns:p14="http://schemas.microsoft.com/office/powerpoint/2010/main" val="277875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55;p5"/>
          <p:cNvPicPr preferRelativeResize="0"/>
          <p:nvPr/>
        </p:nvPicPr>
        <p:blipFill rotWithShape="1">
          <a:blip r:embed="rId2">
            <a:alphaModFix/>
          </a:blip>
          <a:srcRect/>
          <a:stretch/>
        </p:blipFill>
        <p:spPr>
          <a:xfrm>
            <a:off x="2181928" y="941881"/>
            <a:ext cx="5088301" cy="3525188"/>
          </a:xfrm>
          <a:prstGeom prst="rect">
            <a:avLst/>
          </a:prstGeom>
          <a:noFill/>
          <a:ln>
            <a:noFill/>
          </a:ln>
        </p:spPr>
      </p:pic>
      <p:sp>
        <p:nvSpPr>
          <p:cNvPr id="5" name="Google Shape;156;p5"/>
          <p:cNvSpPr txBox="1"/>
          <p:nvPr/>
        </p:nvSpPr>
        <p:spPr>
          <a:xfrm>
            <a:off x="194872" y="337279"/>
            <a:ext cx="298304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rgbClr val="FFC000"/>
                </a:solidFill>
                <a:latin typeface="Times New Roman"/>
                <a:ea typeface="Times New Roman"/>
                <a:cs typeface="Times New Roman"/>
                <a:sym typeface="Times New Roman"/>
              </a:rPr>
              <a:t>Image as Matrix </a:t>
            </a:r>
            <a:endParaRPr dirty="0"/>
          </a:p>
        </p:txBody>
      </p:sp>
    </p:spTree>
    <p:extLst>
      <p:ext uri="{BB962C8B-B14F-4D97-AF65-F5344CB8AC3E}">
        <p14:creationId xmlns:p14="http://schemas.microsoft.com/office/powerpoint/2010/main" val="2692529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29;p33"/>
          <p:cNvPicPr preferRelativeResize="0"/>
          <p:nvPr/>
        </p:nvPicPr>
        <p:blipFill rotWithShape="1">
          <a:blip r:embed="rId2">
            <a:alphaModFix/>
          </a:blip>
          <a:srcRect/>
          <a:stretch/>
        </p:blipFill>
        <p:spPr>
          <a:xfrm>
            <a:off x="0" y="0"/>
            <a:ext cx="8734425" cy="3476625"/>
          </a:xfrm>
          <a:prstGeom prst="rect">
            <a:avLst/>
          </a:prstGeom>
          <a:noFill/>
          <a:ln>
            <a:noFill/>
          </a:ln>
        </p:spPr>
      </p:pic>
    </p:spTree>
    <p:extLst>
      <p:ext uri="{BB962C8B-B14F-4D97-AF65-F5344CB8AC3E}">
        <p14:creationId xmlns:p14="http://schemas.microsoft.com/office/powerpoint/2010/main" val="27787564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34;p34"/>
          <p:cNvSpPr txBox="1"/>
          <p:nvPr/>
        </p:nvSpPr>
        <p:spPr>
          <a:xfrm>
            <a:off x="-1" y="234979"/>
            <a:ext cx="8971613" cy="2677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latin typeface="Times New Roman"/>
                <a:ea typeface="Times New Roman"/>
                <a:cs typeface="Times New Roman"/>
                <a:sym typeface="Times New Roman"/>
              </a:rPr>
              <a:t>Gray level resolution</a:t>
            </a:r>
            <a:endParaRPr/>
          </a:p>
          <a:p>
            <a:pPr marL="0" marR="0" lvl="0" indent="0" algn="just"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Gray level resolution refers to the predictable or deterministic change in the shades or levels of gray in an image.</a:t>
            </a:r>
            <a:endParaRPr/>
          </a:p>
          <a:p>
            <a:pPr marL="0" marR="0" lvl="0" indent="0" algn="just"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In short gray-level resolution is equal to the number of bits per pixel (BPP).</a:t>
            </a:r>
            <a:endParaRPr/>
          </a:p>
          <a:p>
            <a:pPr marL="0" marR="0" lvl="0" indent="0" algn="just"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The number of different colors in an image depends on the depth of color or bits per pixel</a:t>
            </a:r>
            <a:r>
              <a:rPr lang="en-US" sz="2800" b="0" i="0" u="none" strike="noStrike" cap="none">
                <a:latin typeface="Nunito"/>
                <a:ea typeface="Nunito"/>
                <a:cs typeface="Nunito"/>
                <a:sym typeface="Nunito"/>
              </a:rPr>
              <a:t>.</a:t>
            </a:r>
            <a:endParaRPr sz="2000" b="0" i="0" u="none" strike="noStrike" cap="none">
              <a:latin typeface="Times New Roman"/>
              <a:ea typeface="Times New Roman"/>
              <a:cs typeface="Times New Roman"/>
              <a:sym typeface="Times New Roman"/>
            </a:endParaRPr>
          </a:p>
        </p:txBody>
      </p:sp>
      <p:sp>
        <p:nvSpPr>
          <p:cNvPr id="3" name="Google Shape;335;p34"/>
          <p:cNvSpPr txBox="1"/>
          <p:nvPr/>
        </p:nvSpPr>
        <p:spPr>
          <a:xfrm>
            <a:off x="264200" y="3195537"/>
            <a:ext cx="8475065" cy="70788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The mathematical relation that can be established between gray level resolution and bits per pixel can be given as.</a:t>
            </a:r>
            <a:endParaRPr/>
          </a:p>
        </p:txBody>
      </p:sp>
      <p:pic>
        <p:nvPicPr>
          <p:cNvPr id="4" name="Google Shape;336;p34"/>
          <p:cNvPicPr preferRelativeResize="0"/>
          <p:nvPr/>
        </p:nvPicPr>
        <p:blipFill rotWithShape="1">
          <a:blip r:embed="rId2">
            <a:alphaModFix/>
          </a:blip>
          <a:srcRect/>
          <a:stretch/>
        </p:blipFill>
        <p:spPr>
          <a:xfrm>
            <a:off x="3505512" y="4041254"/>
            <a:ext cx="1638300" cy="628650"/>
          </a:xfrm>
          <a:prstGeom prst="rect">
            <a:avLst/>
          </a:prstGeom>
          <a:noFill/>
          <a:ln>
            <a:noFill/>
          </a:ln>
        </p:spPr>
      </p:pic>
      <p:sp>
        <p:nvSpPr>
          <p:cNvPr id="5" name="Google Shape;337;p34"/>
          <p:cNvSpPr txBox="1"/>
          <p:nvPr/>
        </p:nvSpPr>
        <p:spPr>
          <a:xfrm>
            <a:off x="5808689" y="3903423"/>
            <a:ext cx="262327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L – number of gray levels</a:t>
            </a:r>
            <a:endParaRPr/>
          </a:p>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K-bits per pixel</a:t>
            </a:r>
            <a:endParaRPr/>
          </a:p>
        </p:txBody>
      </p:sp>
    </p:spTree>
    <p:extLst>
      <p:ext uri="{BB962C8B-B14F-4D97-AF65-F5344CB8AC3E}">
        <p14:creationId xmlns:p14="http://schemas.microsoft.com/office/powerpoint/2010/main" val="27787564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42;p35"/>
          <p:cNvPicPr preferRelativeResize="0"/>
          <p:nvPr/>
        </p:nvPicPr>
        <p:blipFill rotWithShape="1">
          <a:blip r:embed="rId2">
            <a:alphaModFix/>
          </a:blip>
          <a:srcRect/>
          <a:stretch/>
        </p:blipFill>
        <p:spPr>
          <a:xfrm>
            <a:off x="0" y="53715"/>
            <a:ext cx="2645139" cy="3162300"/>
          </a:xfrm>
          <a:prstGeom prst="rect">
            <a:avLst/>
          </a:prstGeom>
          <a:noFill/>
          <a:ln>
            <a:noFill/>
          </a:ln>
        </p:spPr>
      </p:pic>
      <p:sp>
        <p:nvSpPr>
          <p:cNvPr id="3" name="Google Shape;343;p35"/>
          <p:cNvSpPr txBox="1"/>
          <p:nvPr/>
        </p:nvSpPr>
        <p:spPr>
          <a:xfrm>
            <a:off x="2645139" y="61210"/>
            <a:ext cx="662627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latin typeface="Times New Roman"/>
                <a:ea typeface="Times New Roman"/>
                <a:cs typeface="Times New Roman"/>
                <a:sym typeface="Times New Roman"/>
              </a:rPr>
              <a:t>The image of Einstein is a grayscale image</a:t>
            </a:r>
            <a:endParaRPr/>
          </a:p>
        </p:txBody>
      </p:sp>
      <p:sp>
        <p:nvSpPr>
          <p:cNvPr id="4" name="Google Shape;344;p35"/>
          <p:cNvSpPr txBox="1"/>
          <p:nvPr/>
        </p:nvSpPr>
        <p:spPr>
          <a:xfrm>
            <a:off x="4084820" y="664059"/>
            <a:ext cx="5126636" cy="12311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It is an image with 8 bits per pixel or 8bpp.</a:t>
            </a:r>
            <a:endParaRPr/>
          </a:p>
          <a:p>
            <a:pPr marL="0" marR="0" lvl="0" indent="0" algn="l"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 Gray-level resolution =</a:t>
            </a: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b="0" i="0" u="none" strike="noStrike" cap="none">
              <a:latin typeface="Arial"/>
              <a:ea typeface="Arial"/>
              <a:cs typeface="Arial"/>
              <a:sym typeface="Arial"/>
            </a:endParaRPr>
          </a:p>
        </p:txBody>
      </p:sp>
      <p:pic>
        <p:nvPicPr>
          <p:cNvPr id="5" name="Google Shape;345;p35"/>
          <p:cNvPicPr preferRelativeResize="0"/>
          <p:nvPr/>
        </p:nvPicPr>
        <p:blipFill rotWithShape="1">
          <a:blip r:embed="rId3">
            <a:alphaModFix/>
          </a:blip>
          <a:srcRect/>
          <a:stretch/>
        </p:blipFill>
        <p:spPr>
          <a:xfrm>
            <a:off x="6745573" y="1218671"/>
            <a:ext cx="2218545" cy="2850178"/>
          </a:xfrm>
          <a:prstGeom prst="rect">
            <a:avLst/>
          </a:prstGeom>
          <a:noFill/>
          <a:ln>
            <a:noFill/>
          </a:ln>
        </p:spPr>
      </p:pic>
      <p:sp>
        <p:nvSpPr>
          <p:cNvPr id="6" name="Google Shape;346;p35"/>
          <p:cNvSpPr txBox="1"/>
          <p:nvPr/>
        </p:nvSpPr>
        <p:spPr>
          <a:xfrm>
            <a:off x="52465" y="3392354"/>
            <a:ext cx="6550702" cy="147732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800" b="0" i="0" u="none" strike="noStrike" cap="none">
                <a:latin typeface="Times New Roman"/>
                <a:ea typeface="Times New Roman"/>
                <a:cs typeface="Times New Roman"/>
                <a:sym typeface="Times New Roman"/>
              </a:rPr>
              <a:t>It means its gray-level resolution is 256. Or in another way, we can say that this image has </a:t>
            </a:r>
            <a:r>
              <a:rPr lang="en-US" sz="1800" b="1" i="0" u="none" strike="noStrike" cap="none">
                <a:latin typeface="Times New Roman"/>
                <a:ea typeface="Times New Roman"/>
                <a:cs typeface="Times New Roman"/>
                <a:sym typeface="Times New Roman"/>
              </a:rPr>
              <a:t>256 different shades of gray.</a:t>
            </a:r>
            <a:endParaRPr/>
          </a:p>
          <a:p>
            <a:pPr marL="0" marR="0" lvl="0" indent="0" algn="just" rtl="0">
              <a:lnSpc>
                <a:spcPct val="100000"/>
              </a:lnSpc>
              <a:spcBef>
                <a:spcPts val="0"/>
              </a:spcBef>
              <a:spcAft>
                <a:spcPts val="0"/>
              </a:spcAft>
              <a:buNone/>
            </a:pPr>
            <a:endParaRPr sz="1800" b="1" i="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1800" b="1" i="0" u="none" strike="noStrike" cap="none">
                <a:latin typeface="Times New Roman"/>
                <a:ea typeface="Times New Roman"/>
                <a:cs typeface="Times New Roman"/>
                <a:sym typeface="Times New Roman"/>
              </a:rPr>
              <a:t>The more the bits per pixel of an image, the more is its gray-level resolution.</a:t>
            </a:r>
            <a:endParaRPr/>
          </a:p>
        </p:txBody>
      </p:sp>
    </p:spTree>
    <p:extLst>
      <p:ext uri="{BB962C8B-B14F-4D97-AF65-F5344CB8AC3E}">
        <p14:creationId xmlns:p14="http://schemas.microsoft.com/office/powerpoint/2010/main" val="27787564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1;p36"/>
          <p:cNvSpPr txBox="1"/>
          <p:nvPr/>
        </p:nvSpPr>
        <p:spPr>
          <a:xfrm>
            <a:off x="164892" y="327711"/>
            <a:ext cx="8979108" cy="38738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The spatial resolution of an image is given by 128 X 128. What is its storage requirements if it is represented by 64 gray levels? </a:t>
            </a:r>
            <a:endParaRPr/>
          </a:p>
          <a:p>
            <a:pPr marL="0" marR="0" lvl="0" indent="0" algn="l" rtl="0">
              <a:lnSpc>
                <a:spcPct val="100000"/>
              </a:lnSpc>
              <a:spcBef>
                <a:spcPts val="0"/>
              </a:spcBef>
              <a:spcAft>
                <a:spcPts val="0"/>
              </a:spcAft>
              <a:buNone/>
            </a:pPr>
            <a:endParaRPr sz="2400" b="0" i="0" u="none" strike="noStrike" cap="none">
              <a:latin typeface="Times New Roman"/>
              <a:ea typeface="Times New Roman"/>
              <a:cs typeface="Times New Roman"/>
              <a:sym typeface="Times New Roman"/>
            </a:endParaRPr>
          </a:p>
          <a:p>
            <a:pPr marL="0" marR="0" lvl="0" indent="0" algn="l" rtl="0">
              <a:lnSpc>
                <a:spcPct val="107000"/>
              </a:lnSpc>
              <a:spcBef>
                <a:spcPts val="0"/>
              </a:spcBef>
              <a:spcAft>
                <a:spcPts val="0"/>
              </a:spcAft>
              <a:buNone/>
            </a:pPr>
            <a:r>
              <a:rPr lang="en-US" sz="2400" b="0" i="0" u="none" strike="noStrike" cap="none">
                <a:latin typeface="Times New Roman"/>
                <a:ea typeface="Times New Roman"/>
                <a:cs typeface="Times New Roman"/>
                <a:sym typeface="Times New Roman"/>
              </a:rPr>
              <a:t>64=2</a:t>
            </a:r>
            <a:r>
              <a:rPr lang="en-US" sz="2400" b="0" i="0" u="none" strike="noStrike" cap="none" baseline="30000">
                <a:latin typeface="Times New Roman"/>
                <a:ea typeface="Times New Roman"/>
                <a:cs typeface="Times New Roman"/>
                <a:sym typeface="Times New Roman"/>
              </a:rPr>
              <a:t>6</a:t>
            </a:r>
            <a:endParaRPr sz="2400" b="0" i="0" u="none" strike="noStrike" cap="none">
              <a:latin typeface="Times New Roman"/>
              <a:ea typeface="Times New Roman"/>
              <a:cs typeface="Times New Roman"/>
              <a:sym typeface="Times New Roman"/>
            </a:endParaRPr>
          </a:p>
          <a:p>
            <a:pPr marL="0" marR="0" lvl="0" indent="0" algn="l" rtl="0">
              <a:lnSpc>
                <a:spcPct val="107000"/>
              </a:lnSpc>
              <a:spcBef>
                <a:spcPts val="800"/>
              </a:spcBef>
              <a:spcAft>
                <a:spcPts val="0"/>
              </a:spcAft>
              <a:buNone/>
            </a:pPr>
            <a:r>
              <a:rPr lang="en-US" sz="2400" b="0" i="0" u="none" strike="noStrike" cap="none">
                <a:latin typeface="Times New Roman"/>
                <a:ea typeface="Times New Roman"/>
                <a:cs typeface="Times New Roman"/>
                <a:sym typeface="Times New Roman"/>
              </a:rPr>
              <a:t>6-bit</a:t>
            </a:r>
            <a:r>
              <a:rPr lang="en-US" sz="2400" b="0" i="0" u="none" strike="noStrike" cap="none" baseline="30000">
                <a:latin typeface="Times New Roman"/>
                <a:ea typeface="Times New Roman"/>
                <a:cs typeface="Times New Roman"/>
                <a:sym typeface="Times New Roman"/>
              </a:rPr>
              <a:t> </a:t>
            </a:r>
            <a:r>
              <a:rPr lang="en-US" sz="2400" b="0" i="0" u="none" strike="noStrike" cap="none">
                <a:latin typeface="Times New Roman"/>
                <a:ea typeface="Times New Roman"/>
                <a:cs typeface="Times New Roman"/>
                <a:sym typeface="Times New Roman"/>
              </a:rPr>
              <a:t>representation for each grey level.</a:t>
            </a:r>
            <a:endParaRPr/>
          </a:p>
          <a:p>
            <a:pPr marL="0" marR="0" lvl="0" indent="0" algn="l" rtl="0">
              <a:lnSpc>
                <a:spcPct val="107000"/>
              </a:lnSpc>
              <a:spcBef>
                <a:spcPts val="800"/>
              </a:spcBef>
              <a:spcAft>
                <a:spcPts val="0"/>
              </a:spcAft>
              <a:buNone/>
            </a:pPr>
            <a:r>
              <a:rPr lang="en-US" sz="2400" b="0" i="0" u="none" strike="noStrike" cap="none">
                <a:latin typeface="Times New Roman"/>
                <a:ea typeface="Times New Roman"/>
                <a:cs typeface="Times New Roman"/>
                <a:sym typeface="Times New Roman"/>
              </a:rPr>
              <a:t>Image size =128 x128 </a:t>
            </a:r>
            <a:endParaRPr/>
          </a:p>
          <a:p>
            <a:pPr marL="0" marR="0" lvl="0" indent="0" algn="l" rtl="0">
              <a:lnSpc>
                <a:spcPct val="107000"/>
              </a:lnSpc>
              <a:spcBef>
                <a:spcPts val="800"/>
              </a:spcBef>
              <a:spcAft>
                <a:spcPts val="0"/>
              </a:spcAft>
              <a:buNone/>
            </a:pPr>
            <a:r>
              <a:rPr lang="en-US" sz="2400" b="0" i="0" u="none" strike="noStrike" cap="none">
                <a:latin typeface="Times New Roman"/>
                <a:ea typeface="Times New Roman"/>
                <a:cs typeface="Times New Roman"/>
                <a:sym typeface="Times New Roman"/>
              </a:rPr>
              <a:t>Storage requirements=128 x128 x6 bits</a:t>
            </a:r>
            <a:endParaRPr/>
          </a:p>
          <a:p>
            <a:pPr marL="0" marR="0" lvl="0" indent="0" algn="l" rtl="0">
              <a:lnSpc>
                <a:spcPct val="107000"/>
              </a:lnSpc>
              <a:spcBef>
                <a:spcPts val="800"/>
              </a:spcBef>
              <a:spcAft>
                <a:spcPts val="0"/>
              </a:spcAft>
              <a:buNone/>
            </a:pPr>
            <a:r>
              <a:rPr lang="en-US" sz="2400" b="0" i="0" u="none" strike="noStrike" cap="none">
                <a:latin typeface="Times New Roman"/>
                <a:ea typeface="Times New Roman"/>
                <a:cs typeface="Times New Roman"/>
                <a:sym typeface="Times New Roman"/>
              </a:rPr>
              <a:t>                                   </a:t>
            </a:r>
            <a:endParaRPr sz="2400" b="0" i="0" u="none" strike="noStrike" cap="none">
              <a:latin typeface="Times New Roman"/>
              <a:ea typeface="Times New Roman"/>
              <a:cs typeface="Times New Roman"/>
              <a:sym typeface="Times New Roman"/>
            </a:endParaRPr>
          </a:p>
          <a:p>
            <a:pPr marL="0" marR="0" lvl="0" indent="0" algn="l" rtl="0">
              <a:lnSpc>
                <a:spcPct val="100000"/>
              </a:lnSpc>
              <a:spcBef>
                <a:spcPts val="800"/>
              </a:spcBef>
              <a:spcAft>
                <a:spcPts val="0"/>
              </a:spcAft>
              <a:buNone/>
            </a:pPr>
            <a:endParaRPr sz="2000" b="0" i="0" u="none" strike="noStrike" cap="none">
              <a:latin typeface="Arial"/>
              <a:ea typeface="Arial"/>
              <a:cs typeface="Arial"/>
              <a:sym typeface="Arial"/>
            </a:endParaRPr>
          </a:p>
        </p:txBody>
      </p:sp>
    </p:spTree>
    <p:extLst>
      <p:ext uri="{BB962C8B-B14F-4D97-AF65-F5344CB8AC3E}">
        <p14:creationId xmlns:p14="http://schemas.microsoft.com/office/powerpoint/2010/main" val="27787564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6;p37"/>
          <p:cNvSpPr txBox="1"/>
          <p:nvPr/>
        </p:nvSpPr>
        <p:spPr>
          <a:xfrm>
            <a:off x="1" y="210245"/>
            <a:ext cx="9091533" cy="43396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latin typeface="Times New Roman"/>
                <a:ea typeface="Times New Roman"/>
                <a:cs typeface="Times New Roman"/>
                <a:sym typeface="Times New Roman"/>
              </a:rPr>
              <a:t>The basic relationship between pixels– neighborhood, adjacency, connectivity</a:t>
            </a:r>
            <a:endParaRPr sz="2400" b="1"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b="1"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b="1" i="0" u="none" strike="noStrike" cap="none">
                <a:latin typeface="Times New Roman"/>
                <a:ea typeface="Times New Roman"/>
                <a:cs typeface="Times New Roman"/>
                <a:sym typeface="Times New Roman"/>
              </a:rPr>
              <a:t>Neighbors of a Pixel</a:t>
            </a:r>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A pixel p at coordinates (x,y) has four horizontal and vertical neighbors whose coordinates are given by: (x+1,y),(x-1,y), (x,y+1), (x,y-1) .</a:t>
            </a:r>
            <a:endParaRPr/>
          </a:p>
          <a:p>
            <a:pPr marL="0" marR="0" lvl="0" indent="0" algn="l" rtl="0">
              <a:lnSpc>
                <a:spcPct val="100000"/>
              </a:lnSpc>
              <a:spcBef>
                <a:spcPts val="0"/>
              </a:spcBef>
              <a:spcAft>
                <a:spcPts val="0"/>
              </a:spcAft>
              <a:buNone/>
            </a:pPr>
            <a:endParaRPr sz="2000" b="1"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This set is called the 4-neighbors of p, is denoted by</a:t>
            </a:r>
            <a:r>
              <a:rPr lang="en-US" sz="2000" b="1" i="0" u="none" strike="noStrike" cap="none">
                <a:latin typeface="Times New Roman"/>
                <a:ea typeface="Times New Roman"/>
                <a:cs typeface="Times New Roman"/>
                <a:sym typeface="Times New Roman"/>
              </a:rPr>
              <a:t> </a:t>
            </a:r>
            <a:r>
              <a:rPr lang="en-US" sz="1800" b="1" i="0" u="none" strike="noStrike" cap="none">
                <a:latin typeface="Calibri"/>
                <a:ea typeface="Calibri"/>
                <a:cs typeface="Calibri"/>
                <a:sym typeface="Calibri"/>
              </a:rPr>
              <a:t>N</a:t>
            </a:r>
            <a:r>
              <a:rPr lang="en-US" sz="1800" b="1" i="0" u="none" strike="noStrike" cap="none" baseline="-25000">
                <a:latin typeface="Calibri"/>
                <a:ea typeface="Calibri"/>
                <a:cs typeface="Calibri"/>
                <a:sym typeface="Calibri"/>
              </a:rPr>
              <a:t>4</a:t>
            </a:r>
            <a:r>
              <a:rPr lang="en-US" sz="1800" b="1" i="0" u="none" strike="noStrike" cap="none">
                <a:latin typeface="Calibri"/>
                <a:ea typeface="Calibri"/>
                <a:cs typeface="Calibri"/>
                <a:sym typeface="Calibri"/>
              </a:rPr>
              <a:t>(P)</a:t>
            </a:r>
            <a:r>
              <a:rPr lang="en-US" sz="2000" b="0" i="0" u="none" strike="noStrike" cap="none">
                <a:latin typeface="Times New Roman"/>
                <a:ea typeface="Times New Roman"/>
                <a:cs typeface="Times New Roman"/>
                <a:sym typeface="Times New Roman"/>
              </a:rPr>
              <a:t>. Each pixel is a unit distance from (x,y), and some of the neighbor locations of p lie outside the digital image if (x,y) is on the border of the image. </a:t>
            </a:r>
            <a:endParaRPr/>
          </a:p>
          <a:p>
            <a:pPr marL="0" marR="0" lvl="0" indent="0" algn="l" rtl="0">
              <a:lnSpc>
                <a:spcPct val="100000"/>
              </a:lnSpc>
              <a:spcBef>
                <a:spcPts val="0"/>
              </a:spcBef>
              <a:spcAft>
                <a:spcPts val="0"/>
              </a:spcAft>
              <a:buNone/>
            </a:pPr>
            <a:endParaRPr sz="2000" b="1"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The four-diagonal neighbor of p have coordinates: (x+1,y+1),(x+1,y-1), (x-1,y+1),     (x-1,y-1) and are denoted by </a:t>
            </a:r>
            <a:r>
              <a:rPr lang="en-US" sz="2000" b="1" i="0" u="none" strike="noStrike" cap="none">
                <a:latin typeface="Calibri"/>
                <a:ea typeface="Calibri"/>
                <a:cs typeface="Calibri"/>
                <a:sym typeface="Calibri"/>
              </a:rPr>
              <a:t>N</a:t>
            </a:r>
            <a:r>
              <a:rPr lang="en-US" sz="2000" b="1" i="0" u="none" strike="noStrike" cap="none" baseline="-25000">
                <a:latin typeface="Calibri"/>
                <a:ea typeface="Calibri"/>
                <a:cs typeface="Calibri"/>
                <a:sym typeface="Calibri"/>
              </a:rPr>
              <a:t>D</a:t>
            </a:r>
            <a:r>
              <a:rPr lang="en-US" sz="2000" b="1" i="0" u="none" strike="noStrike" cap="none">
                <a:latin typeface="Calibri"/>
                <a:ea typeface="Calibri"/>
                <a:cs typeface="Calibri"/>
                <a:sym typeface="Calibri"/>
              </a:rPr>
              <a:t>(P)</a:t>
            </a:r>
            <a:r>
              <a:rPr lang="en-US" sz="2000" b="0" i="0" u="none" strike="noStrike" cap="none">
                <a:latin typeface="Times New Roman"/>
                <a:ea typeface="Times New Roman"/>
                <a:cs typeface="Times New Roman"/>
                <a:sym typeface="Times New Roman"/>
              </a:rPr>
              <a:t>. </a:t>
            </a:r>
            <a:endParaRPr sz="2000" b="1" i="0" u="none" strike="noStrike" cap="none">
              <a:latin typeface="Times New Roman"/>
              <a:ea typeface="Times New Roman"/>
              <a:cs typeface="Times New Roman"/>
              <a:sym typeface="Times New Roman"/>
            </a:endParaRPr>
          </a:p>
        </p:txBody>
      </p:sp>
      <p:pic>
        <p:nvPicPr>
          <p:cNvPr id="3" name="Google Shape;357;p37"/>
          <p:cNvPicPr preferRelativeResize="0"/>
          <p:nvPr/>
        </p:nvPicPr>
        <p:blipFill rotWithShape="1">
          <a:blip r:embed="rId2">
            <a:alphaModFix/>
          </a:blip>
          <a:srcRect/>
          <a:stretch/>
        </p:blipFill>
        <p:spPr>
          <a:xfrm>
            <a:off x="6364807" y="1059035"/>
            <a:ext cx="2336982" cy="1632301"/>
          </a:xfrm>
          <a:prstGeom prst="rect">
            <a:avLst/>
          </a:prstGeom>
          <a:noFill/>
          <a:ln>
            <a:noFill/>
          </a:ln>
        </p:spPr>
      </p:pic>
      <p:pic>
        <p:nvPicPr>
          <p:cNvPr id="4" name="Google Shape;358;p37"/>
          <p:cNvPicPr preferRelativeResize="0"/>
          <p:nvPr/>
        </p:nvPicPr>
        <p:blipFill rotWithShape="1">
          <a:blip r:embed="rId3">
            <a:alphaModFix/>
          </a:blip>
          <a:srcRect/>
          <a:stretch/>
        </p:blipFill>
        <p:spPr>
          <a:xfrm>
            <a:off x="3784128" y="4365104"/>
            <a:ext cx="2073170" cy="1783829"/>
          </a:xfrm>
          <a:prstGeom prst="rect">
            <a:avLst/>
          </a:prstGeom>
          <a:noFill/>
          <a:ln>
            <a:noFill/>
          </a:ln>
        </p:spPr>
      </p:pic>
    </p:spTree>
    <p:extLst>
      <p:ext uri="{BB962C8B-B14F-4D97-AF65-F5344CB8AC3E}">
        <p14:creationId xmlns:p14="http://schemas.microsoft.com/office/powerpoint/2010/main" val="277875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3;p38"/>
          <p:cNvSpPr txBox="1"/>
          <p:nvPr/>
        </p:nvSpPr>
        <p:spPr>
          <a:xfrm>
            <a:off x="-59960" y="106168"/>
            <a:ext cx="9144000" cy="17851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latin typeface="Calibri"/>
                <a:ea typeface="Calibri"/>
                <a:cs typeface="Calibri"/>
                <a:sym typeface="Calibri"/>
              </a:rPr>
              <a:t>N</a:t>
            </a:r>
            <a:r>
              <a:rPr lang="en-US" sz="2000" b="1" i="0" u="none" strike="noStrike" cap="none" baseline="-25000">
                <a:latin typeface="Calibri"/>
                <a:ea typeface="Calibri"/>
                <a:cs typeface="Calibri"/>
                <a:sym typeface="Calibri"/>
              </a:rPr>
              <a:t>D</a:t>
            </a:r>
            <a:r>
              <a:rPr lang="en-US" sz="2000" b="1" i="0" u="none" strike="noStrike" cap="none">
                <a:latin typeface="Calibri"/>
                <a:ea typeface="Calibri"/>
                <a:cs typeface="Calibri"/>
                <a:sym typeface="Calibri"/>
              </a:rPr>
              <a:t>(P) </a:t>
            </a:r>
            <a:r>
              <a:rPr lang="en-US" sz="2000" b="0" i="0" u="none" strike="noStrike" cap="none">
                <a:latin typeface="Times New Roman"/>
                <a:ea typeface="Times New Roman"/>
                <a:cs typeface="Times New Roman"/>
                <a:sym typeface="Times New Roman"/>
              </a:rPr>
              <a:t>together with </a:t>
            </a:r>
            <a:r>
              <a:rPr lang="en-US" sz="2000" b="1" i="0" u="none" strike="noStrike" cap="none">
                <a:latin typeface="Calibri"/>
                <a:ea typeface="Calibri"/>
                <a:cs typeface="Calibri"/>
                <a:sym typeface="Calibri"/>
              </a:rPr>
              <a:t>N</a:t>
            </a:r>
            <a:r>
              <a:rPr lang="en-US" sz="2000" b="1" i="0" u="none" strike="noStrike" cap="none" baseline="-25000">
                <a:latin typeface="Calibri"/>
                <a:ea typeface="Calibri"/>
                <a:cs typeface="Calibri"/>
                <a:sym typeface="Calibri"/>
              </a:rPr>
              <a:t>4</a:t>
            </a:r>
            <a:r>
              <a:rPr lang="en-US" sz="2000" b="1" i="0" u="none" strike="noStrike" cap="none">
                <a:latin typeface="Calibri"/>
                <a:ea typeface="Calibri"/>
                <a:cs typeface="Calibri"/>
                <a:sym typeface="Calibri"/>
              </a:rPr>
              <a:t>(P) </a:t>
            </a:r>
            <a:r>
              <a:rPr lang="en-US" sz="2000" b="0" i="0" u="none" strike="noStrike" cap="none">
                <a:latin typeface="Times New Roman"/>
                <a:ea typeface="Times New Roman"/>
                <a:cs typeface="Times New Roman"/>
                <a:sym typeface="Times New Roman"/>
              </a:rPr>
              <a:t>are called the 8-neighbors of p, denoted by </a:t>
            </a:r>
            <a:r>
              <a:rPr lang="en-US" sz="2000" b="1" i="0" u="none" strike="noStrike" cap="none">
                <a:latin typeface="Times New Roman"/>
                <a:ea typeface="Times New Roman"/>
                <a:cs typeface="Times New Roman"/>
                <a:sym typeface="Times New Roman"/>
              </a:rPr>
              <a:t>N</a:t>
            </a:r>
            <a:r>
              <a:rPr lang="en-US" sz="2000" b="1" i="0" u="none" strike="noStrike" cap="none" baseline="-25000">
                <a:latin typeface="Times New Roman"/>
                <a:ea typeface="Times New Roman"/>
                <a:cs typeface="Times New Roman"/>
                <a:sym typeface="Times New Roman"/>
              </a:rPr>
              <a:t>8</a:t>
            </a:r>
            <a:r>
              <a:rPr lang="en-US" sz="2000" b="1" i="0" u="none" strike="noStrike" cap="none">
                <a:latin typeface="Times New Roman"/>
                <a:ea typeface="Times New Roman"/>
                <a:cs typeface="Times New Roman"/>
                <a:sym typeface="Times New Roman"/>
              </a:rPr>
              <a:t>(P)</a:t>
            </a:r>
            <a:r>
              <a:rPr lang="en-US" sz="2000" b="0" i="0" u="none" strike="noStrike" cap="none">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1" i="0" u="none" strike="noStrike" cap="none">
                <a:latin typeface="Times New Roman"/>
                <a:ea typeface="Times New Roman"/>
                <a:cs typeface="Times New Roman"/>
                <a:sym typeface="Times New Roman"/>
              </a:rPr>
              <a:t>N</a:t>
            </a:r>
            <a:r>
              <a:rPr lang="en-US" sz="1600" b="1" i="0" u="none" strike="noStrike" cap="none">
                <a:latin typeface="Times New Roman"/>
                <a:ea typeface="Times New Roman"/>
                <a:cs typeface="Times New Roman"/>
                <a:sym typeface="Times New Roman"/>
              </a:rPr>
              <a:t>8 </a:t>
            </a:r>
            <a:r>
              <a:rPr lang="en-US" sz="2000" b="1" i="0" u="none" strike="noStrike" cap="none">
                <a:latin typeface="Times New Roman"/>
                <a:ea typeface="Times New Roman"/>
                <a:cs typeface="Times New Roman"/>
                <a:sym typeface="Times New Roman"/>
              </a:rPr>
              <a:t>= N</a:t>
            </a:r>
            <a:r>
              <a:rPr lang="en-US" sz="1400" b="1" i="0" u="none" strike="noStrike" cap="none">
                <a:latin typeface="Times New Roman"/>
                <a:ea typeface="Times New Roman"/>
                <a:cs typeface="Times New Roman"/>
                <a:sym typeface="Times New Roman"/>
              </a:rPr>
              <a:t>4  </a:t>
            </a:r>
            <a:r>
              <a:rPr lang="en-US" sz="2000" b="1" i="0" u="none" strike="noStrike" cap="none">
                <a:latin typeface="Times New Roman"/>
                <a:ea typeface="Times New Roman"/>
                <a:cs typeface="Times New Roman"/>
                <a:sym typeface="Times New Roman"/>
              </a:rPr>
              <a:t>U N</a:t>
            </a:r>
            <a:r>
              <a:rPr lang="en-US" sz="1400" b="1" i="0" u="none" strike="noStrike" cap="none">
                <a:latin typeface="Times New Roman"/>
                <a:ea typeface="Times New Roman"/>
                <a:cs typeface="Times New Roman"/>
                <a:sym typeface="Times New Roman"/>
              </a:rPr>
              <a:t>D</a:t>
            </a:r>
            <a:endParaRPr/>
          </a:p>
          <a:p>
            <a:pPr marL="0" marR="0" lvl="0" indent="0" algn="l" rtl="0">
              <a:lnSpc>
                <a:spcPct val="100000"/>
              </a:lnSpc>
              <a:spcBef>
                <a:spcPts val="0"/>
              </a:spcBef>
              <a:spcAft>
                <a:spcPts val="0"/>
              </a:spcAft>
              <a:buNone/>
            </a:pPr>
            <a:endParaRPr sz="1400" b="1"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0" i="0" u="none" strike="noStrike" cap="none">
                <a:latin typeface="Times New Roman"/>
                <a:ea typeface="Times New Roman"/>
                <a:cs typeface="Times New Roman"/>
                <a:sym typeface="Times New Roman"/>
              </a:rPr>
              <a:t>Some of the points in the N</a:t>
            </a:r>
            <a:r>
              <a:rPr lang="en-US" sz="1200" b="0" i="0" u="none" strike="noStrike" cap="none">
                <a:latin typeface="Times New Roman"/>
                <a:ea typeface="Times New Roman"/>
                <a:cs typeface="Times New Roman"/>
                <a:sym typeface="Times New Roman"/>
              </a:rPr>
              <a:t>4</a:t>
            </a:r>
            <a:r>
              <a:rPr lang="en-US" sz="1800" b="0" i="0" u="none" strike="noStrike" cap="none">
                <a:latin typeface="Times New Roman"/>
                <a:ea typeface="Times New Roman"/>
                <a:cs typeface="Times New Roman"/>
                <a:sym typeface="Times New Roman"/>
              </a:rPr>
              <a:t> , N</a:t>
            </a:r>
            <a:r>
              <a:rPr lang="en-US" sz="1200" b="0" i="0" u="none" strike="noStrike" cap="none">
                <a:latin typeface="Times New Roman"/>
                <a:ea typeface="Times New Roman"/>
                <a:cs typeface="Times New Roman"/>
                <a:sym typeface="Times New Roman"/>
              </a:rPr>
              <a:t>D,</a:t>
            </a:r>
            <a:r>
              <a:rPr lang="en-US" sz="1800" b="0" i="0" u="none" strike="noStrike" cap="none">
                <a:latin typeface="Times New Roman"/>
                <a:ea typeface="Times New Roman"/>
                <a:cs typeface="Times New Roman"/>
                <a:sym typeface="Times New Roman"/>
              </a:rPr>
              <a:t> and N</a:t>
            </a:r>
            <a:r>
              <a:rPr lang="en-US" sz="1200" b="0" i="0" u="none" strike="noStrike" cap="none">
                <a:latin typeface="Times New Roman"/>
                <a:ea typeface="Times New Roman"/>
                <a:cs typeface="Times New Roman"/>
                <a:sym typeface="Times New Roman"/>
              </a:rPr>
              <a:t>8</a:t>
            </a:r>
            <a:r>
              <a:rPr lang="en-US" sz="1800" b="0" i="0" u="none" strike="noStrike" cap="none">
                <a:latin typeface="Times New Roman"/>
                <a:ea typeface="Times New Roman"/>
                <a:cs typeface="Times New Roman"/>
                <a:sym typeface="Times New Roman"/>
              </a:rPr>
              <a:t> may fall outside the image when P lies on the border of an image.</a:t>
            </a:r>
            <a:endParaRPr sz="1800" b="1" i="0" u="none" strike="noStrike" cap="none">
              <a:latin typeface="Times New Roman"/>
              <a:ea typeface="Times New Roman"/>
              <a:cs typeface="Times New Roman"/>
              <a:sym typeface="Times New Roman"/>
            </a:endParaRPr>
          </a:p>
        </p:txBody>
      </p:sp>
      <p:pic>
        <p:nvPicPr>
          <p:cNvPr id="3" name="Google Shape;364;p38"/>
          <p:cNvPicPr preferRelativeResize="0"/>
          <p:nvPr/>
        </p:nvPicPr>
        <p:blipFill rotWithShape="1">
          <a:blip r:embed="rId2">
            <a:alphaModFix/>
          </a:blip>
          <a:srcRect/>
          <a:stretch/>
        </p:blipFill>
        <p:spPr>
          <a:xfrm>
            <a:off x="2311296" y="1876281"/>
            <a:ext cx="3771900" cy="3161051"/>
          </a:xfrm>
          <a:prstGeom prst="rect">
            <a:avLst/>
          </a:prstGeom>
          <a:noFill/>
          <a:ln>
            <a:noFill/>
          </a:ln>
        </p:spPr>
      </p:pic>
    </p:spTree>
    <p:extLst>
      <p:ext uri="{BB962C8B-B14F-4D97-AF65-F5344CB8AC3E}">
        <p14:creationId xmlns:p14="http://schemas.microsoft.com/office/powerpoint/2010/main" val="277875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9;p39"/>
          <p:cNvSpPr txBox="1"/>
          <p:nvPr/>
        </p:nvSpPr>
        <p:spPr>
          <a:xfrm>
            <a:off x="179882" y="132838"/>
            <a:ext cx="8964118" cy="47705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latin typeface="Times New Roman"/>
                <a:ea typeface="Times New Roman"/>
                <a:cs typeface="Times New Roman"/>
                <a:sym typeface="Times New Roman"/>
              </a:rPr>
              <a:t>Adjacency: </a:t>
            </a:r>
            <a:r>
              <a:rPr lang="en-US" sz="2000" b="0" i="0" u="none" strike="noStrike" cap="none">
                <a:latin typeface="Times New Roman"/>
                <a:ea typeface="Times New Roman"/>
                <a:cs typeface="Times New Roman"/>
                <a:sym typeface="Times New Roman"/>
              </a:rPr>
              <a:t>Two pixels are connected if they are neighbors, and their gray levels satisfy some specified criterion of similarity. </a:t>
            </a:r>
            <a:endParaRPr/>
          </a:p>
          <a:p>
            <a:pPr marL="0" marR="0" lvl="0" indent="0" algn="l"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For example, in a binary image two pixels are connected if they are 4-neighbors and have the same value (0/1) .</a:t>
            </a:r>
            <a:endParaRPr/>
          </a:p>
          <a:p>
            <a:pPr marL="0" marR="0" lvl="0" indent="0" algn="l"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1" i="0" u="none" strike="noStrike" cap="none">
                <a:latin typeface="Times New Roman"/>
                <a:ea typeface="Times New Roman"/>
                <a:cs typeface="Times New Roman"/>
                <a:sym typeface="Times New Roman"/>
              </a:rPr>
              <a:t>Let v: </a:t>
            </a:r>
            <a:r>
              <a:rPr lang="en-US" sz="2000" b="0" i="0" u="none" strike="noStrike" cap="none">
                <a:latin typeface="Times New Roman"/>
                <a:ea typeface="Times New Roman"/>
                <a:cs typeface="Times New Roman"/>
                <a:sym typeface="Times New Roman"/>
              </a:rPr>
              <a:t>a set of intensity values used to </a:t>
            </a:r>
            <a:r>
              <a:rPr lang="en-US" sz="2000" b="1" i="1" u="none" strike="noStrike" cap="none">
                <a:latin typeface="Times New Roman"/>
                <a:ea typeface="Times New Roman"/>
                <a:cs typeface="Times New Roman"/>
                <a:sym typeface="Times New Roman"/>
              </a:rPr>
              <a:t>define adjacency </a:t>
            </a:r>
            <a:r>
              <a:rPr lang="en-US" sz="2000" b="0" i="0" u="none" strike="noStrike" cap="none">
                <a:latin typeface="Times New Roman"/>
                <a:ea typeface="Times New Roman"/>
                <a:cs typeface="Times New Roman"/>
                <a:sym typeface="Times New Roman"/>
              </a:rPr>
              <a:t>and </a:t>
            </a:r>
            <a:r>
              <a:rPr lang="en-US" sz="2000" b="1" i="1" u="none" strike="noStrike" cap="none">
                <a:latin typeface="Times New Roman"/>
                <a:ea typeface="Times New Roman"/>
                <a:cs typeface="Times New Roman"/>
                <a:sym typeface="Times New Roman"/>
              </a:rPr>
              <a:t>connectivity</a:t>
            </a:r>
            <a:r>
              <a:rPr lang="en-US" sz="2000" b="0" i="0" u="none" strike="noStrike" cap="none">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 In a </a:t>
            </a:r>
            <a:r>
              <a:rPr lang="en-US" sz="2000" b="1" i="0" u="none" strike="noStrike" cap="none">
                <a:latin typeface="Times New Roman"/>
                <a:ea typeface="Times New Roman"/>
                <a:cs typeface="Times New Roman"/>
                <a:sym typeface="Times New Roman"/>
              </a:rPr>
              <a:t>binary Image v={1}, </a:t>
            </a:r>
            <a:r>
              <a:rPr lang="en-US" sz="2000" b="0" i="0" u="none" strike="noStrike" cap="none">
                <a:latin typeface="Times New Roman"/>
                <a:ea typeface="Times New Roman"/>
                <a:cs typeface="Times New Roman"/>
                <a:sym typeface="Times New Roman"/>
              </a:rPr>
              <a:t>if we are referring to adjacency of pixels with value 1.</a:t>
            </a:r>
            <a:endParaRPr/>
          </a:p>
          <a:p>
            <a:pPr marL="0" marR="0" lvl="0" indent="0" algn="l"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 In a </a:t>
            </a:r>
            <a:r>
              <a:rPr lang="en-US" sz="2000" b="1" i="0" u="none" strike="noStrike" cap="none">
                <a:latin typeface="Times New Roman"/>
                <a:ea typeface="Times New Roman"/>
                <a:cs typeface="Times New Roman"/>
                <a:sym typeface="Times New Roman"/>
              </a:rPr>
              <a:t>Gray scale image</a:t>
            </a:r>
            <a:r>
              <a:rPr lang="en-US" sz="2000" b="0" i="0" u="none" strike="noStrike" cap="none">
                <a:latin typeface="Times New Roman"/>
                <a:ea typeface="Times New Roman"/>
                <a:cs typeface="Times New Roman"/>
                <a:sym typeface="Times New Roman"/>
              </a:rPr>
              <a:t>, the idea is the same, but </a:t>
            </a:r>
            <a:r>
              <a:rPr lang="en-US" sz="2000" b="1" i="0" u="none" strike="noStrike" cap="none">
                <a:latin typeface="Times New Roman"/>
                <a:ea typeface="Times New Roman"/>
                <a:cs typeface="Times New Roman"/>
                <a:sym typeface="Times New Roman"/>
              </a:rPr>
              <a:t>v </a:t>
            </a:r>
            <a:r>
              <a:rPr lang="en-US" sz="2000" b="0" i="0" u="none" strike="noStrike" cap="none">
                <a:latin typeface="Times New Roman"/>
                <a:ea typeface="Times New Roman"/>
                <a:cs typeface="Times New Roman"/>
                <a:sym typeface="Times New Roman"/>
              </a:rPr>
              <a:t>typically contains more elements,</a:t>
            </a:r>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for example </a:t>
            </a:r>
            <a:r>
              <a:rPr lang="en-US" sz="2000" b="1" i="0" u="none" strike="noStrike" cap="none">
                <a:latin typeface="Times New Roman"/>
                <a:ea typeface="Times New Roman"/>
                <a:cs typeface="Times New Roman"/>
                <a:sym typeface="Times New Roman"/>
              </a:rPr>
              <a:t>v= {180, 181, 182,....,200}.</a:t>
            </a:r>
            <a:endParaRPr/>
          </a:p>
          <a:p>
            <a:pPr marL="0" marR="0" lvl="0" indent="0" algn="l" rtl="0">
              <a:lnSpc>
                <a:spcPct val="100000"/>
              </a:lnSpc>
              <a:spcBef>
                <a:spcPts val="0"/>
              </a:spcBef>
              <a:spcAft>
                <a:spcPts val="0"/>
              </a:spcAft>
              <a:buNone/>
            </a:pPr>
            <a:endParaRPr sz="2000" b="1"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 If the possible intensity values 0 to 255, </a:t>
            </a:r>
            <a:r>
              <a:rPr lang="en-US" sz="2000" b="1" i="0" u="none" strike="noStrike" cap="none">
                <a:latin typeface="Times New Roman"/>
                <a:ea typeface="Times New Roman"/>
                <a:cs typeface="Times New Roman"/>
                <a:sym typeface="Times New Roman"/>
              </a:rPr>
              <a:t>v </a:t>
            </a:r>
            <a:r>
              <a:rPr lang="en-US" sz="2000" b="0" i="0" u="none" strike="noStrike" cap="none">
                <a:latin typeface="Times New Roman"/>
                <a:ea typeface="Times New Roman"/>
                <a:cs typeface="Times New Roman"/>
                <a:sym typeface="Times New Roman"/>
              </a:rPr>
              <a:t>set could be any subset of these 256 values.</a:t>
            </a: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p:txBody>
      </p:sp>
    </p:spTree>
    <p:extLst>
      <p:ext uri="{BB962C8B-B14F-4D97-AF65-F5344CB8AC3E}">
        <p14:creationId xmlns:p14="http://schemas.microsoft.com/office/powerpoint/2010/main" val="27787564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74;p40"/>
          <p:cNvSpPr txBox="1"/>
          <p:nvPr/>
        </p:nvSpPr>
        <p:spPr>
          <a:xfrm>
            <a:off x="134912" y="68812"/>
            <a:ext cx="9758596" cy="3539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latin typeface="Times New Roman"/>
                <a:ea typeface="Times New Roman"/>
                <a:cs typeface="Times New Roman"/>
                <a:sym typeface="Times New Roman"/>
              </a:rPr>
              <a:t>Types of adjacency/connectivity </a:t>
            </a:r>
            <a:endParaRPr/>
          </a:p>
          <a:p>
            <a:pPr marL="0" marR="0" lvl="0" indent="0" algn="l" rtl="0">
              <a:lnSpc>
                <a:spcPct val="100000"/>
              </a:lnSpc>
              <a:spcBef>
                <a:spcPts val="0"/>
              </a:spcBef>
              <a:spcAft>
                <a:spcPts val="0"/>
              </a:spcAft>
              <a:buNone/>
            </a:pPr>
            <a:endParaRPr sz="2000" b="1"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1" i="0" u="none" strike="noStrike" cap="none">
                <a:latin typeface="Times New Roman"/>
                <a:ea typeface="Times New Roman"/>
                <a:cs typeface="Times New Roman"/>
                <a:sym typeface="Times New Roman"/>
              </a:rPr>
              <a:t>1. 4-adjacency: </a:t>
            </a:r>
            <a:r>
              <a:rPr lang="en-US" sz="2000" b="0" i="0" u="none" strike="noStrike" cap="none">
                <a:latin typeface="Times New Roman"/>
                <a:ea typeface="Times New Roman"/>
                <a:cs typeface="Times New Roman"/>
                <a:sym typeface="Times New Roman"/>
              </a:rPr>
              <a:t>Two pixels p and q with values from v are </a:t>
            </a:r>
            <a:r>
              <a:rPr lang="en-US" sz="2000" b="1" i="0" u="none" strike="noStrike" cap="none">
                <a:latin typeface="Times New Roman"/>
                <a:ea typeface="Times New Roman"/>
                <a:cs typeface="Times New Roman"/>
                <a:sym typeface="Times New Roman"/>
              </a:rPr>
              <a:t>4-adjacent </a:t>
            </a:r>
            <a:r>
              <a:rPr lang="en-US" sz="2000" b="0" i="0" u="none" strike="noStrike" cap="none">
                <a:latin typeface="Times New Roman"/>
                <a:ea typeface="Times New Roman"/>
                <a:cs typeface="Times New Roman"/>
                <a:sym typeface="Times New Roman"/>
              </a:rPr>
              <a:t>if q is in the</a:t>
            </a:r>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                          set N4 (p).</a:t>
            </a:r>
            <a:endParaRPr/>
          </a:p>
          <a:p>
            <a:pPr marL="0" marR="0" lvl="0" indent="0" algn="l"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1" i="0" u="none" strike="noStrike" cap="none">
                <a:latin typeface="Times New Roman"/>
                <a:ea typeface="Times New Roman"/>
                <a:cs typeface="Times New Roman"/>
                <a:sym typeface="Times New Roman"/>
              </a:rPr>
              <a:t>2. 8-adjacency: </a:t>
            </a:r>
            <a:r>
              <a:rPr lang="en-US" sz="2000" b="0" i="0" u="none" strike="noStrike" cap="none">
                <a:latin typeface="Times New Roman"/>
                <a:ea typeface="Times New Roman"/>
                <a:cs typeface="Times New Roman"/>
                <a:sym typeface="Times New Roman"/>
              </a:rPr>
              <a:t>Two pixels p and q with values from v are </a:t>
            </a:r>
            <a:r>
              <a:rPr lang="en-US" sz="2000" b="1" i="0" u="none" strike="noStrike" cap="none">
                <a:latin typeface="Times New Roman"/>
                <a:ea typeface="Times New Roman"/>
                <a:cs typeface="Times New Roman"/>
                <a:sym typeface="Times New Roman"/>
              </a:rPr>
              <a:t>8-adjacent </a:t>
            </a:r>
            <a:r>
              <a:rPr lang="en-US" sz="2000" b="0" i="0" u="none" strike="noStrike" cap="none">
                <a:latin typeface="Times New Roman"/>
                <a:ea typeface="Times New Roman"/>
                <a:cs typeface="Times New Roman"/>
                <a:sym typeface="Times New Roman"/>
              </a:rPr>
              <a:t>if q is in the</a:t>
            </a:r>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                          set N8 (p).</a:t>
            </a:r>
            <a:endParaRPr/>
          </a:p>
          <a:p>
            <a:pPr marL="0" marR="0" lvl="0" indent="0" algn="l"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1" i="0" u="none" strike="noStrike" cap="none">
                <a:latin typeface="Times New Roman"/>
                <a:ea typeface="Times New Roman"/>
                <a:cs typeface="Times New Roman"/>
                <a:sym typeface="Times New Roman"/>
              </a:rPr>
              <a:t>3. m-adjacency (mixed): </a:t>
            </a:r>
            <a:r>
              <a:rPr lang="en-US" sz="2000" b="0" i="0" u="none" strike="noStrike" cap="none">
                <a:latin typeface="Times New Roman"/>
                <a:ea typeface="Times New Roman"/>
                <a:cs typeface="Times New Roman"/>
                <a:sym typeface="Times New Roman"/>
              </a:rPr>
              <a:t>two pixels p and q with values from v are </a:t>
            </a:r>
            <a:r>
              <a:rPr lang="en-US" sz="2000" b="1" i="0" u="none" strike="noStrike" cap="none">
                <a:latin typeface="Times New Roman"/>
                <a:ea typeface="Times New Roman"/>
                <a:cs typeface="Times New Roman"/>
                <a:sym typeface="Times New Roman"/>
              </a:rPr>
              <a:t>m-adjacent </a:t>
            </a:r>
            <a:r>
              <a:rPr lang="en-US" sz="2000" b="0" i="0" u="none" strike="noStrike" cap="none">
                <a:latin typeface="Times New Roman"/>
                <a:ea typeface="Times New Roman"/>
                <a:cs typeface="Times New Roman"/>
                <a:sym typeface="Times New Roman"/>
              </a:rPr>
              <a:t>if:</a:t>
            </a:r>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                                    q </a:t>
            </a:r>
            <a:r>
              <a:rPr lang="en-US" sz="2000" b="1" i="0" u="none" strike="noStrike" cap="none">
                <a:latin typeface="Times New Roman"/>
                <a:ea typeface="Times New Roman"/>
                <a:cs typeface="Times New Roman"/>
                <a:sym typeface="Times New Roman"/>
              </a:rPr>
              <a:t>is in </a:t>
            </a:r>
            <a:r>
              <a:rPr lang="en-US" sz="2000" b="0" i="0" u="none" strike="noStrike" cap="none">
                <a:latin typeface="Times New Roman"/>
                <a:ea typeface="Times New Roman"/>
                <a:cs typeface="Times New Roman"/>
                <a:sym typeface="Times New Roman"/>
              </a:rPr>
              <a:t>N4 (p)    or </a:t>
            </a:r>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  q </a:t>
            </a:r>
            <a:r>
              <a:rPr lang="en-US" sz="2000" b="1" i="0" u="none" strike="noStrike" cap="none">
                <a:latin typeface="Times New Roman"/>
                <a:ea typeface="Times New Roman"/>
                <a:cs typeface="Times New Roman"/>
                <a:sym typeface="Times New Roman"/>
              </a:rPr>
              <a:t>is in </a:t>
            </a:r>
            <a:r>
              <a:rPr lang="en-US" sz="2000" b="0" i="0" u="none" strike="noStrike" cap="none">
                <a:latin typeface="Times New Roman"/>
                <a:ea typeface="Times New Roman"/>
                <a:cs typeface="Times New Roman"/>
                <a:sym typeface="Times New Roman"/>
              </a:rPr>
              <a:t>ND (P) and </a:t>
            </a:r>
            <a:r>
              <a:rPr lang="en-US" sz="2000" b="1" i="0" u="none" strike="noStrike" cap="none">
                <a:latin typeface="Times New Roman"/>
                <a:ea typeface="Times New Roman"/>
                <a:cs typeface="Times New Roman"/>
                <a:sym typeface="Times New Roman"/>
              </a:rPr>
              <a:t>the set </a:t>
            </a:r>
            <a:r>
              <a:rPr lang="en-US" sz="2000" b="0" i="0" u="none" strike="noStrike" cap="none">
                <a:latin typeface="Times New Roman"/>
                <a:ea typeface="Times New Roman"/>
                <a:cs typeface="Times New Roman"/>
                <a:sym typeface="Times New Roman"/>
              </a:rPr>
              <a:t>N4 (p) ∩ N4 (q) has no pixel whose values are from </a:t>
            </a:r>
            <a:r>
              <a:rPr lang="en-US" sz="2000" b="1" i="0" u="none" strike="noStrike" cap="none">
                <a:latin typeface="Times New Roman"/>
                <a:ea typeface="Times New Roman"/>
                <a:cs typeface="Times New Roman"/>
                <a:sym typeface="Times New Roman"/>
              </a:rPr>
              <a:t>V.</a:t>
            </a:r>
            <a:endParaRPr sz="2000" b="0" i="0" u="none" strike="noStrike" cap="none">
              <a:latin typeface="Times New Roman"/>
              <a:ea typeface="Times New Roman"/>
              <a:cs typeface="Times New Roman"/>
              <a:sym typeface="Times New Roman"/>
            </a:endParaRPr>
          </a:p>
        </p:txBody>
      </p:sp>
      <p:sp>
        <p:nvSpPr>
          <p:cNvPr id="3" name="Google Shape;375;p40"/>
          <p:cNvSpPr txBox="1"/>
          <p:nvPr/>
        </p:nvSpPr>
        <p:spPr>
          <a:xfrm>
            <a:off x="0" y="3672432"/>
            <a:ext cx="91440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latin typeface="Times New Roman"/>
                <a:ea typeface="Times New Roman"/>
                <a:cs typeface="Times New Roman"/>
                <a:sym typeface="Times New Roman"/>
              </a:rPr>
              <a:t>Mixed adjacency </a:t>
            </a:r>
            <a:r>
              <a:rPr lang="en-US" sz="2000" b="0" i="0" u="none" strike="noStrike" cap="none">
                <a:latin typeface="Times New Roman"/>
                <a:ea typeface="Times New Roman"/>
                <a:cs typeface="Times New Roman"/>
                <a:sym typeface="Times New Roman"/>
              </a:rPr>
              <a:t>is a modification of 8-adjacency ''introduced to eliminate the ambiguities that often arise when 8- adjacency is used. (eliminate multiple path connection)</a:t>
            </a:r>
            <a:endParaRPr sz="2000" b="0" i="0" u="none" strike="noStrike" cap="none">
              <a:latin typeface="Arial"/>
              <a:ea typeface="Arial"/>
              <a:cs typeface="Arial"/>
              <a:sym typeface="Arial"/>
            </a:endParaRPr>
          </a:p>
        </p:txBody>
      </p:sp>
    </p:spTree>
    <p:extLst>
      <p:ext uri="{BB962C8B-B14F-4D97-AF65-F5344CB8AC3E}">
        <p14:creationId xmlns:p14="http://schemas.microsoft.com/office/powerpoint/2010/main" val="27787564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0;p41"/>
          <p:cNvSpPr txBox="1"/>
          <p:nvPr/>
        </p:nvSpPr>
        <p:spPr>
          <a:xfrm>
            <a:off x="412230" y="194872"/>
            <a:ext cx="282564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latin typeface="Times New Roman"/>
                <a:ea typeface="Times New Roman"/>
                <a:cs typeface="Times New Roman"/>
                <a:sym typeface="Times New Roman"/>
              </a:rPr>
              <a:t>4 adjacency </a:t>
            </a:r>
            <a:endParaRPr/>
          </a:p>
        </p:txBody>
      </p:sp>
      <p:graphicFrame>
        <p:nvGraphicFramePr>
          <p:cNvPr id="3" name="Google Shape;381;p41"/>
          <p:cNvGraphicFramePr/>
          <p:nvPr>
            <p:extLst>
              <p:ext uri="{D42A27DB-BD31-4B8C-83A1-F6EECF244321}">
                <p14:modId xmlns:p14="http://schemas.microsoft.com/office/powerpoint/2010/main" val="3478870862"/>
              </p:ext>
            </p:extLst>
          </p:nvPr>
        </p:nvGraphicFramePr>
        <p:xfrm>
          <a:off x="483432" y="1406045"/>
          <a:ext cx="2249800" cy="1483400"/>
        </p:xfrm>
        <a:graphic>
          <a:graphicData uri="http://schemas.openxmlformats.org/drawingml/2006/table">
            <a:tbl>
              <a:tblPr firstRow="1" bandRow="1">
                <a:noFill/>
              </a:tblPr>
              <a:tblGrid>
                <a:gridCol w="562450"/>
                <a:gridCol w="562450"/>
                <a:gridCol w="562450"/>
                <a:gridCol w="562450"/>
              </a:tblGrid>
              <a:tr h="370850">
                <a:tc>
                  <a:txBody>
                    <a:bodyPr/>
                    <a:lstStyle/>
                    <a:p>
                      <a:pPr marL="0" marR="0" lvl="0" indent="0" algn="ctr" rtl="0">
                        <a:lnSpc>
                          <a:spcPct val="100000"/>
                        </a:lnSpc>
                        <a:spcBef>
                          <a:spcPts val="0"/>
                        </a:spcBef>
                        <a:spcAft>
                          <a:spcPts val="0"/>
                        </a:spcAft>
                        <a:buNone/>
                      </a:pPr>
                      <a:r>
                        <a:rPr lang="en-US" sz="1400" u="none" strike="noStrike" cap="none"/>
                        <a:t>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1</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1</a:t>
                      </a:r>
                      <a:endParaRPr/>
                    </a:p>
                  </a:txBody>
                  <a:tcPr marL="91450" marR="91450" marT="45725" marB="45725">
                    <a:solidFill>
                      <a:srgbClr val="F7EBD5"/>
                    </a:solidFill>
                  </a:tcPr>
                </a:tc>
              </a:tr>
              <a:tr h="370850">
                <a:tc>
                  <a:txBody>
                    <a:bodyPr/>
                    <a:lstStyle/>
                    <a:p>
                      <a:pPr marL="0" marR="0" lvl="0" indent="0" algn="ctr" rtl="0">
                        <a:lnSpc>
                          <a:spcPct val="100000"/>
                        </a:lnSpc>
                        <a:spcBef>
                          <a:spcPts val="0"/>
                        </a:spcBef>
                        <a:spcAft>
                          <a:spcPts val="0"/>
                        </a:spcAft>
                        <a:buNone/>
                      </a:pPr>
                      <a:r>
                        <a:rPr lang="en-US" sz="1400" u="none" strike="noStrike" cap="none"/>
                        <a:t>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1</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0</a:t>
                      </a:r>
                      <a:endParaRPr/>
                    </a:p>
                  </a:txBody>
                  <a:tcPr marL="91450" marR="91450" marT="45725" marB="45725">
                    <a:solidFill>
                      <a:srgbClr val="F7EBD5"/>
                    </a:solidFill>
                  </a:tcPr>
                </a:tc>
              </a:tr>
              <a:tr h="370850">
                <a:tc>
                  <a:txBody>
                    <a:bodyPr/>
                    <a:lstStyle/>
                    <a:p>
                      <a:pPr marL="0" marR="0" lvl="0" indent="0" algn="ctr" rtl="0">
                        <a:lnSpc>
                          <a:spcPct val="100000"/>
                        </a:lnSpc>
                        <a:spcBef>
                          <a:spcPts val="0"/>
                        </a:spcBef>
                        <a:spcAft>
                          <a:spcPts val="0"/>
                        </a:spcAft>
                        <a:buNone/>
                      </a:pPr>
                      <a:r>
                        <a:rPr lang="en-US" sz="1400" u="none" strike="noStrike" cap="none"/>
                        <a:t>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1</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0</a:t>
                      </a:r>
                      <a:endParaRPr/>
                    </a:p>
                  </a:txBody>
                  <a:tcPr marL="91450" marR="91450" marT="45725" marB="45725">
                    <a:solidFill>
                      <a:srgbClr val="F7EBD5"/>
                    </a:solidFill>
                  </a:tcPr>
                </a:tc>
              </a:tr>
              <a:tr h="370850">
                <a:tc>
                  <a:txBody>
                    <a:bodyPr/>
                    <a:lstStyle/>
                    <a:p>
                      <a:pPr marL="0" marR="0" lvl="0" indent="0" algn="ctr" rtl="0">
                        <a:lnSpc>
                          <a:spcPct val="100000"/>
                        </a:lnSpc>
                        <a:spcBef>
                          <a:spcPts val="0"/>
                        </a:spcBef>
                        <a:spcAft>
                          <a:spcPts val="0"/>
                        </a:spcAft>
                        <a:buNone/>
                      </a:pPr>
                      <a:r>
                        <a:rPr lang="en-US" sz="1400" u="none" strike="noStrike" cap="none"/>
                        <a:t>1</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0</a:t>
                      </a:r>
                      <a:endParaRPr/>
                    </a:p>
                  </a:txBody>
                  <a:tcPr marL="91450" marR="91450" marT="45725" marB="45725">
                    <a:solidFill>
                      <a:srgbClr val="F7EBD5"/>
                    </a:solidFill>
                  </a:tcPr>
                </a:tc>
              </a:tr>
            </a:tbl>
          </a:graphicData>
        </a:graphic>
      </p:graphicFrame>
      <p:sp>
        <p:nvSpPr>
          <p:cNvPr id="4" name="Google Shape;382;p41"/>
          <p:cNvSpPr txBox="1"/>
          <p:nvPr/>
        </p:nvSpPr>
        <p:spPr>
          <a:xfrm>
            <a:off x="843197" y="1098268"/>
            <a:ext cx="196371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latin typeface="Arial"/>
                <a:ea typeface="Arial"/>
                <a:cs typeface="Arial"/>
                <a:sym typeface="Arial"/>
              </a:rPr>
              <a:t>Binary Image </a:t>
            </a:r>
            <a:endParaRPr/>
          </a:p>
        </p:txBody>
      </p:sp>
      <p:sp>
        <p:nvSpPr>
          <p:cNvPr id="5" name="Google Shape;383;p41"/>
          <p:cNvSpPr txBox="1"/>
          <p:nvPr/>
        </p:nvSpPr>
        <p:spPr>
          <a:xfrm>
            <a:off x="963118" y="3009035"/>
            <a:ext cx="8619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v={1}</a:t>
            </a:r>
            <a:endParaRPr/>
          </a:p>
        </p:txBody>
      </p:sp>
      <p:sp>
        <p:nvSpPr>
          <p:cNvPr id="6" name="Google Shape;384;p41"/>
          <p:cNvSpPr/>
          <p:nvPr/>
        </p:nvSpPr>
        <p:spPr>
          <a:xfrm>
            <a:off x="1686393" y="1799151"/>
            <a:ext cx="427219" cy="307777"/>
          </a:xfrm>
          <a:prstGeom prst="ellipse">
            <a:avLst/>
          </a:prstGeom>
          <a:no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latin typeface="Arial"/>
              <a:ea typeface="Arial"/>
              <a:cs typeface="Arial"/>
              <a:sym typeface="Arial"/>
            </a:endParaRPr>
          </a:p>
        </p:txBody>
      </p:sp>
      <p:cxnSp>
        <p:nvCxnSpPr>
          <p:cNvPr id="7" name="Google Shape;385;p41"/>
          <p:cNvCxnSpPr/>
          <p:nvPr/>
        </p:nvCxnSpPr>
        <p:spPr>
          <a:xfrm>
            <a:off x="1900002" y="2006939"/>
            <a:ext cx="0" cy="234901"/>
          </a:xfrm>
          <a:prstGeom prst="straightConnector1">
            <a:avLst/>
          </a:prstGeom>
          <a:noFill/>
          <a:ln w="28575" cap="flat" cmpd="sng">
            <a:solidFill>
              <a:srgbClr val="FF0000"/>
            </a:solidFill>
            <a:prstDash val="solid"/>
            <a:round/>
            <a:headEnd type="none" w="sm" len="sm"/>
            <a:tailEnd type="triangle" w="med" len="med"/>
          </a:ln>
        </p:spPr>
      </p:cxnSp>
      <p:sp>
        <p:nvSpPr>
          <p:cNvPr id="8" name="Google Shape;386;p41"/>
          <p:cNvSpPr txBox="1"/>
          <p:nvPr/>
        </p:nvSpPr>
        <p:spPr>
          <a:xfrm>
            <a:off x="6122233" y="1098267"/>
            <a:ext cx="196371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latin typeface="Arial"/>
                <a:ea typeface="Arial"/>
                <a:cs typeface="Arial"/>
                <a:sym typeface="Arial"/>
              </a:rPr>
              <a:t>Gray Image </a:t>
            </a:r>
            <a:endParaRPr/>
          </a:p>
        </p:txBody>
      </p:sp>
      <p:graphicFrame>
        <p:nvGraphicFramePr>
          <p:cNvPr id="9" name="Google Shape;387;p41"/>
          <p:cNvGraphicFramePr/>
          <p:nvPr>
            <p:extLst>
              <p:ext uri="{D42A27DB-BD31-4B8C-83A1-F6EECF244321}">
                <p14:modId xmlns:p14="http://schemas.microsoft.com/office/powerpoint/2010/main" val="1229112585"/>
              </p:ext>
            </p:extLst>
          </p:nvPr>
        </p:nvGraphicFramePr>
        <p:xfrm>
          <a:off x="5687518" y="1459321"/>
          <a:ext cx="2249800" cy="1483400"/>
        </p:xfrm>
        <a:graphic>
          <a:graphicData uri="http://schemas.openxmlformats.org/drawingml/2006/table">
            <a:tbl>
              <a:tblPr firstRow="1" bandRow="1">
                <a:noFill/>
              </a:tblPr>
              <a:tblGrid>
                <a:gridCol w="562450"/>
                <a:gridCol w="562450"/>
                <a:gridCol w="562450"/>
                <a:gridCol w="562450"/>
              </a:tblGrid>
              <a:tr h="370850">
                <a:tc>
                  <a:txBody>
                    <a:bodyPr/>
                    <a:lstStyle/>
                    <a:p>
                      <a:pPr marL="0" marR="0" lvl="0" indent="0" algn="ctr" rtl="0">
                        <a:lnSpc>
                          <a:spcPct val="100000"/>
                        </a:lnSpc>
                        <a:spcBef>
                          <a:spcPts val="0"/>
                        </a:spcBef>
                        <a:spcAft>
                          <a:spcPts val="0"/>
                        </a:spcAft>
                        <a:buNone/>
                      </a:pPr>
                      <a:r>
                        <a:rPr lang="en-US" sz="1400" u="none" strike="noStrike" cap="none"/>
                        <a:t>54</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10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100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8</a:t>
                      </a:r>
                      <a:endParaRPr/>
                    </a:p>
                  </a:txBody>
                  <a:tcPr marL="91450" marR="91450" marT="45725" marB="45725">
                    <a:solidFill>
                      <a:srgbClr val="F7EBD5"/>
                    </a:solidFill>
                  </a:tcPr>
                </a:tc>
              </a:tr>
              <a:tr h="370850">
                <a:tc>
                  <a:txBody>
                    <a:bodyPr/>
                    <a:lstStyle/>
                    <a:p>
                      <a:pPr marL="0" marR="0" lvl="0" indent="0" algn="ctr" rtl="0">
                        <a:lnSpc>
                          <a:spcPct val="100000"/>
                        </a:lnSpc>
                        <a:spcBef>
                          <a:spcPts val="0"/>
                        </a:spcBef>
                        <a:spcAft>
                          <a:spcPts val="0"/>
                        </a:spcAft>
                        <a:buNone/>
                      </a:pPr>
                      <a:r>
                        <a:rPr lang="en-US" sz="1400" u="none" strike="noStrike" cap="none"/>
                        <a:t>81</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150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2</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34</a:t>
                      </a:r>
                      <a:endParaRPr/>
                    </a:p>
                  </a:txBody>
                  <a:tcPr marL="91450" marR="91450" marT="45725" marB="45725">
                    <a:solidFill>
                      <a:srgbClr val="F7EBD5"/>
                    </a:solidFill>
                  </a:tcPr>
                </a:tc>
              </a:tr>
              <a:tr h="370850">
                <a:tc>
                  <a:txBody>
                    <a:bodyPr/>
                    <a:lstStyle/>
                    <a:p>
                      <a:pPr marL="0" marR="0" lvl="0" indent="0" algn="ctr" rtl="0">
                        <a:lnSpc>
                          <a:spcPct val="100000"/>
                        </a:lnSpc>
                        <a:spcBef>
                          <a:spcPts val="0"/>
                        </a:spcBef>
                        <a:spcAft>
                          <a:spcPts val="0"/>
                        </a:spcAft>
                        <a:buNone/>
                      </a:pPr>
                      <a:r>
                        <a:rPr lang="en-US" sz="1400" u="none" strike="noStrike" cap="none"/>
                        <a:t>200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201</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3</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45</a:t>
                      </a:r>
                      <a:endParaRPr/>
                    </a:p>
                  </a:txBody>
                  <a:tcPr marL="91450" marR="91450" marT="45725" marB="45725">
                    <a:solidFill>
                      <a:srgbClr val="F7EBD5"/>
                    </a:solidFill>
                  </a:tcPr>
                </a:tc>
              </a:tr>
              <a:tr h="370850">
                <a:tc>
                  <a:txBody>
                    <a:bodyPr/>
                    <a:lstStyle/>
                    <a:p>
                      <a:pPr marL="0" marR="0" lvl="0" indent="0" algn="ctr" rtl="0">
                        <a:lnSpc>
                          <a:spcPct val="100000"/>
                        </a:lnSpc>
                        <a:spcBef>
                          <a:spcPts val="0"/>
                        </a:spcBef>
                        <a:spcAft>
                          <a:spcPts val="0"/>
                        </a:spcAft>
                        <a:buNone/>
                      </a:pPr>
                      <a:r>
                        <a:rPr lang="en-US" sz="1400" u="none" strike="noStrike" cap="none"/>
                        <a:t>7</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70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147</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56</a:t>
                      </a:r>
                      <a:endParaRPr/>
                    </a:p>
                  </a:txBody>
                  <a:tcPr marL="91450" marR="91450" marT="45725" marB="45725">
                    <a:solidFill>
                      <a:srgbClr val="F7EBD5"/>
                    </a:solidFill>
                  </a:tcPr>
                </a:tc>
              </a:tr>
            </a:tbl>
          </a:graphicData>
        </a:graphic>
      </p:graphicFrame>
      <p:sp>
        <p:nvSpPr>
          <p:cNvPr id="10" name="Google Shape;388;p41"/>
          <p:cNvSpPr txBox="1"/>
          <p:nvPr/>
        </p:nvSpPr>
        <p:spPr>
          <a:xfrm>
            <a:off x="5922988" y="2980966"/>
            <a:ext cx="2362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v={1,2,3,4,5,6,7,8,9,10}</a:t>
            </a:r>
            <a:endParaRPr/>
          </a:p>
        </p:txBody>
      </p:sp>
      <p:sp>
        <p:nvSpPr>
          <p:cNvPr id="11" name="Google Shape;389;p41"/>
          <p:cNvSpPr/>
          <p:nvPr/>
        </p:nvSpPr>
        <p:spPr>
          <a:xfrm>
            <a:off x="6921709" y="1885013"/>
            <a:ext cx="427219" cy="217357"/>
          </a:xfrm>
          <a:prstGeom prst="ellipse">
            <a:avLst/>
          </a:prstGeom>
          <a:no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latin typeface="Arial"/>
              <a:ea typeface="Arial"/>
              <a:cs typeface="Arial"/>
              <a:sym typeface="Arial"/>
            </a:endParaRPr>
          </a:p>
        </p:txBody>
      </p:sp>
      <p:cxnSp>
        <p:nvCxnSpPr>
          <p:cNvPr id="12" name="Google Shape;390;p41"/>
          <p:cNvCxnSpPr/>
          <p:nvPr/>
        </p:nvCxnSpPr>
        <p:spPr>
          <a:xfrm flipH="1">
            <a:off x="7081603" y="2097346"/>
            <a:ext cx="1" cy="252519"/>
          </a:xfrm>
          <a:prstGeom prst="straightConnector1">
            <a:avLst/>
          </a:prstGeom>
          <a:noFill/>
          <a:ln w="19050" cap="flat" cmpd="sng">
            <a:solidFill>
              <a:srgbClr val="FF0000"/>
            </a:solidFill>
            <a:prstDash val="solid"/>
            <a:round/>
            <a:headEnd type="none" w="sm" len="sm"/>
            <a:tailEnd type="triangle" w="med" len="med"/>
          </a:ln>
        </p:spPr>
      </p:cxnSp>
    </p:spTree>
    <p:extLst>
      <p:ext uri="{BB962C8B-B14F-4D97-AF65-F5344CB8AC3E}">
        <p14:creationId xmlns:p14="http://schemas.microsoft.com/office/powerpoint/2010/main" val="277875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95;p42"/>
          <p:cNvSpPr txBox="1"/>
          <p:nvPr/>
        </p:nvSpPr>
        <p:spPr>
          <a:xfrm>
            <a:off x="412230" y="194872"/>
            <a:ext cx="282564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latin typeface="Times New Roman"/>
                <a:ea typeface="Times New Roman"/>
                <a:cs typeface="Times New Roman"/>
                <a:sym typeface="Times New Roman"/>
              </a:rPr>
              <a:t>8 adjacency </a:t>
            </a:r>
            <a:endParaRPr/>
          </a:p>
        </p:txBody>
      </p:sp>
      <p:graphicFrame>
        <p:nvGraphicFramePr>
          <p:cNvPr id="3" name="Google Shape;396;p42"/>
          <p:cNvGraphicFramePr/>
          <p:nvPr>
            <p:extLst>
              <p:ext uri="{D42A27DB-BD31-4B8C-83A1-F6EECF244321}">
                <p14:modId xmlns:p14="http://schemas.microsoft.com/office/powerpoint/2010/main" val="1468061520"/>
              </p:ext>
            </p:extLst>
          </p:nvPr>
        </p:nvGraphicFramePr>
        <p:xfrm>
          <a:off x="483432" y="1406045"/>
          <a:ext cx="2249800" cy="1483400"/>
        </p:xfrm>
        <a:graphic>
          <a:graphicData uri="http://schemas.openxmlformats.org/drawingml/2006/table">
            <a:tbl>
              <a:tblPr firstRow="1" bandRow="1">
                <a:noFill/>
              </a:tblPr>
              <a:tblGrid>
                <a:gridCol w="562450"/>
                <a:gridCol w="562450"/>
                <a:gridCol w="562450"/>
                <a:gridCol w="562450"/>
              </a:tblGrid>
              <a:tr h="370850">
                <a:tc>
                  <a:txBody>
                    <a:bodyPr/>
                    <a:lstStyle/>
                    <a:p>
                      <a:pPr marL="0" marR="0" lvl="0" indent="0" algn="ctr" rtl="0">
                        <a:lnSpc>
                          <a:spcPct val="100000"/>
                        </a:lnSpc>
                        <a:spcBef>
                          <a:spcPts val="0"/>
                        </a:spcBef>
                        <a:spcAft>
                          <a:spcPts val="0"/>
                        </a:spcAft>
                        <a:buNone/>
                      </a:pPr>
                      <a:r>
                        <a:rPr lang="en-US" sz="1400" u="none" strike="noStrike" cap="none"/>
                        <a:t>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1</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1</a:t>
                      </a:r>
                      <a:endParaRPr/>
                    </a:p>
                  </a:txBody>
                  <a:tcPr marL="91450" marR="91450" marT="45725" marB="45725">
                    <a:solidFill>
                      <a:srgbClr val="F7EBD5"/>
                    </a:solidFill>
                  </a:tcPr>
                </a:tc>
              </a:tr>
              <a:tr h="370850">
                <a:tc>
                  <a:txBody>
                    <a:bodyPr/>
                    <a:lstStyle/>
                    <a:p>
                      <a:pPr marL="0" marR="0" lvl="0" indent="0" algn="ctr" rtl="0">
                        <a:lnSpc>
                          <a:spcPct val="100000"/>
                        </a:lnSpc>
                        <a:spcBef>
                          <a:spcPts val="0"/>
                        </a:spcBef>
                        <a:spcAft>
                          <a:spcPts val="0"/>
                        </a:spcAft>
                        <a:buNone/>
                      </a:pPr>
                      <a:r>
                        <a:rPr lang="en-US" sz="1400" u="none" strike="noStrike" cap="none"/>
                        <a:t>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1</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0</a:t>
                      </a:r>
                      <a:endParaRPr/>
                    </a:p>
                  </a:txBody>
                  <a:tcPr marL="91450" marR="91450" marT="45725" marB="45725">
                    <a:solidFill>
                      <a:srgbClr val="F7EBD5"/>
                    </a:solidFill>
                  </a:tcPr>
                </a:tc>
              </a:tr>
              <a:tr h="370850">
                <a:tc>
                  <a:txBody>
                    <a:bodyPr/>
                    <a:lstStyle/>
                    <a:p>
                      <a:pPr marL="0" marR="0" lvl="0" indent="0" algn="ctr" rtl="0">
                        <a:lnSpc>
                          <a:spcPct val="100000"/>
                        </a:lnSpc>
                        <a:spcBef>
                          <a:spcPts val="0"/>
                        </a:spcBef>
                        <a:spcAft>
                          <a:spcPts val="0"/>
                        </a:spcAft>
                        <a:buNone/>
                      </a:pPr>
                      <a:r>
                        <a:rPr lang="en-US" sz="1400" u="none" strike="noStrike" cap="none"/>
                        <a:t>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1</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0</a:t>
                      </a:r>
                      <a:endParaRPr/>
                    </a:p>
                  </a:txBody>
                  <a:tcPr marL="91450" marR="91450" marT="45725" marB="45725">
                    <a:solidFill>
                      <a:srgbClr val="F7EBD5"/>
                    </a:solidFill>
                  </a:tcPr>
                </a:tc>
              </a:tr>
              <a:tr h="370850">
                <a:tc>
                  <a:txBody>
                    <a:bodyPr/>
                    <a:lstStyle/>
                    <a:p>
                      <a:pPr marL="0" marR="0" lvl="0" indent="0" algn="ctr" rtl="0">
                        <a:lnSpc>
                          <a:spcPct val="100000"/>
                        </a:lnSpc>
                        <a:spcBef>
                          <a:spcPts val="0"/>
                        </a:spcBef>
                        <a:spcAft>
                          <a:spcPts val="0"/>
                        </a:spcAft>
                        <a:buNone/>
                      </a:pPr>
                      <a:r>
                        <a:rPr lang="en-US" sz="1400" u="none" strike="noStrike" cap="none"/>
                        <a:t>1</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0</a:t>
                      </a:r>
                      <a:endParaRPr/>
                    </a:p>
                  </a:txBody>
                  <a:tcPr marL="91450" marR="91450" marT="45725" marB="45725">
                    <a:solidFill>
                      <a:srgbClr val="F7EBD5"/>
                    </a:solidFill>
                  </a:tcPr>
                </a:tc>
              </a:tr>
            </a:tbl>
          </a:graphicData>
        </a:graphic>
      </p:graphicFrame>
      <p:sp>
        <p:nvSpPr>
          <p:cNvPr id="4" name="Google Shape;397;p42"/>
          <p:cNvSpPr txBox="1"/>
          <p:nvPr/>
        </p:nvSpPr>
        <p:spPr>
          <a:xfrm>
            <a:off x="843197" y="1098268"/>
            <a:ext cx="196371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latin typeface="Arial"/>
                <a:ea typeface="Arial"/>
                <a:cs typeface="Arial"/>
                <a:sym typeface="Arial"/>
              </a:rPr>
              <a:t>Binary Image </a:t>
            </a:r>
            <a:endParaRPr/>
          </a:p>
        </p:txBody>
      </p:sp>
      <p:sp>
        <p:nvSpPr>
          <p:cNvPr id="5" name="Google Shape;398;p42"/>
          <p:cNvSpPr txBox="1"/>
          <p:nvPr/>
        </p:nvSpPr>
        <p:spPr>
          <a:xfrm>
            <a:off x="963118" y="3009035"/>
            <a:ext cx="8619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v={1}</a:t>
            </a:r>
            <a:endParaRPr/>
          </a:p>
        </p:txBody>
      </p:sp>
      <p:sp>
        <p:nvSpPr>
          <p:cNvPr id="6" name="Google Shape;399;p42"/>
          <p:cNvSpPr/>
          <p:nvPr/>
        </p:nvSpPr>
        <p:spPr>
          <a:xfrm>
            <a:off x="1686393" y="1815243"/>
            <a:ext cx="427219" cy="307777"/>
          </a:xfrm>
          <a:prstGeom prst="ellipse">
            <a:avLst/>
          </a:prstGeom>
          <a:no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latin typeface="Arial"/>
              <a:ea typeface="Arial"/>
              <a:cs typeface="Arial"/>
              <a:sym typeface="Arial"/>
            </a:endParaRPr>
          </a:p>
        </p:txBody>
      </p:sp>
      <p:cxnSp>
        <p:nvCxnSpPr>
          <p:cNvPr id="7" name="Google Shape;400;p42"/>
          <p:cNvCxnSpPr/>
          <p:nvPr/>
        </p:nvCxnSpPr>
        <p:spPr>
          <a:xfrm>
            <a:off x="1900002" y="2044398"/>
            <a:ext cx="0" cy="234107"/>
          </a:xfrm>
          <a:prstGeom prst="straightConnector1">
            <a:avLst/>
          </a:prstGeom>
          <a:noFill/>
          <a:ln w="28575" cap="flat" cmpd="sng">
            <a:solidFill>
              <a:srgbClr val="FF0000"/>
            </a:solidFill>
            <a:prstDash val="solid"/>
            <a:round/>
            <a:headEnd type="none" w="sm" len="sm"/>
            <a:tailEnd type="triangle" w="med" len="med"/>
          </a:ln>
        </p:spPr>
      </p:cxnSp>
      <p:sp>
        <p:nvSpPr>
          <p:cNvPr id="8" name="Google Shape;401;p42"/>
          <p:cNvSpPr txBox="1"/>
          <p:nvPr/>
        </p:nvSpPr>
        <p:spPr>
          <a:xfrm>
            <a:off x="6122233" y="1098267"/>
            <a:ext cx="196371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latin typeface="Arial"/>
                <a:ea typeface="Arial"/>
                <a:cs typeface="Arial"/>
                <a:sym typeface="Arial"/>
              </a:rPr>
              <a:t>Gray Image </a:t>
            </a:r>
            <a:endParaRPr/>
          </a:p>
        </p:txBody>
      </p:sp>
      <p:graphicFrame>
        <p:nvGraphicFramePr>
          <p:cNvPr id="9" name="Google Shape;402;p42"/>
          <p:cNvGraphicFramePr/>
          <p:nvPr>
            <p:extLst>
              <p:ext uri="{D42A27DB-BD31-4B8C-83A1-F6EECF244321}">
                <p14:modId xmlns:p14="http://schemas.microsoft.com/office/powerpoint/2010/main" val="402947205"/>
              </p:ext>
            </p:extLst>
          </p:nvPr>
        </p:nvGraphicFramePr>
        <p:xfrm>
          <a:off x="5687518" y="1459321"/>
          <a:ext cx="2249800" cy="1483400"/>
        </p:xfrm>
        <a:graphic>
          <a:graphicData uri="http://schemas.openxmlformats.org/drawingml/2006/table">
            <a:tbl>
              <a:tblPr firstRow="1" bandRow="1">
                <a:noFill/>
              </a:tblPr>
              <a:tblGrid>
                <a:gridCol w="562450"/>
                <a:gridCol w="562450"/>
                <a:gridCol w="562450"/>
                <a:gridCol w="562450"/>
              </a:tblGrid>
              <a:tr h="370850">
                <a:tc>
                  <a:txBody>
                    <a:bodyPr/>
                    <a:lstStyle/>
                    <a:p>
                      <a:pPr marL="0" marR="0" lvl="0" indent="0" algn="ctr" rtl="0">
                        <a:lnSpc>
                          <a:spcPct val="100000"/>
                        </a:lnSpc>
                        <a:spcBef>
                          <a:spcPts val="0"/>
                        </a:spcBef>
                        <a:spcAft>
                          <a:spcPts val="0"/>
                        </a:spcAft>
                        <a:buNone/>
                      </a:pPr>
                      <a:r>
                        <a:rPr lang="en-US" sz="1400" u="none" strike="noStrike" cap="none"/>
                        <a:t>54</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10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100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8</a:t>
                      </a:r>
                      <a:endParaRPr/>
                    </a:p>
                  </a:txBody>
                  <a:tcPr marL="91450" marR="91450" marT="45725" marB="45725">
                    <a:solidFill>
                      <a:srgbClr val="F7EBD5"/>
                    </a:solidFill>
                  </a:tcPr>
                </a:tc>
              </a:tr>
              <a:tr h="370850">
                <a:tc>
                  <a:txBody>
                    <a:bodyPr/>
                    <a:lstStyle/>
                    <a:p>
                      <a:pPr marL="0" marR="0" lvl="0" indent="0" algn="ctr" rtl="0">
                        <a:lnSpc>
                          <a:spcPct val="100000"/>
                        </a:lnSpc>
                        <a:spcBef>
                          <a:spcPts val="0"/>
                        </a:spcBef>
                        <a:spcAft>
                          <a:spcPts val="0"/>
                        </a:spcAft>
                        <a:buNone/>
                      </a:pPr>
                      <a:r>
                        <a:rPr lang="en-US" sz="1400" u="none" strike="noStrike" cap="none"/>
                        <a:t>81</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150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2</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34</a:t>
                      </a:r>
                      <a:endParaRPr/>
                    </a:p>
                  </a:txBody>
                  <a:tcPr marL="91450" marR="91450" marT="45725" marB="45725">
                    <a:solidFill>
                      <a:srgbClr val="F7EBD5"/>
                    </a:solidFill>
                  </a:tcPr>
                </a:tc>
              </a:tr>
              <a:tr h="370850">
                <a:tc>
                  <a:txBody>
                    <a:bodyPr/>
                    <a:lstStyle/>
                    <a:p>
                      <a:pPr marL="0" marR="0" lvl="0" indent="0" algn="ctr" rtl="0">
                        <a:lnSpc>
                          <a:spcPct val="100000"/>
                        </a:lnSpc>
                        <a:spcBef>
                          <a:spcPts val="0"/>
                        </a:spcBef>
                        <a:spcAft>
                          <a:spcPts val="0"/>
                        </a:spcAft>
                        <a:buNone/>
                      </a:pPr>
                      <a:r>
                        <a:rPr lang="en-US" sz="1400" u="none" strike="noStrike" cap="none"/>
                        <a:t>200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201</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3</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45</a:t>
                      </a:r>
                      <a:endParaRPr/>
                    </a:p>
                  </a:txBody>
                  <a:tcPr marL="91450" marR="91450" marT="45725" marB="45725">
                    <a:solidFill>
                      <a:srgbClr val="F7EBD5"/>
                    </a:solidFill>
                  </a:tcPr>
                </a:tc>
              </a:tr>
              <a:tr h="370850">
                <a:tc>
                  <a:txBody>
                    <a:bodyPr/>
                    <a:lstStyle/>
                    <a:p>
                      <a:pPr marL="0" marR="0" lvl="0" indent="0" algn="ctr" rtl="0">
                        <a:lnSpc>
                          <a:spcPct val="100000"/>
                        </a:lnSpc>
                        <a:spcBef>
                          <a:spcPts val="0"/>
                        </a:spcBef>
                        <a:spcAft>
                          <a:spcPts val="0"/>
                        </a:spcAft>
                        <a:buNone/>
                      </a:pPr>
                      <a:r>
                        <a:rPr lang="en-US" sz="1400" u="none" strike="noStrike" cap="none"/>
                        <a:t>7</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70</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147</a:t>
                      </a:r>
                      <a:endParaRPr/>
                    </a:p>
                  </a:txBody>
                  <a:tcPr marL="91450" marR="91450" marT="45725" marB="45725">
                    <a:solidFill>
                      <a:srgbClr val="F7EBD5"/>
                    </a:solidFill>
                  </a:tcPr>
                </a:tc>
                <a:tc>
                  <a:txBody>
                    <a:bodyPr/>
                    <a:lstStyle/>
                    <a:p>
                      <a:pPr marL="0" marR="0" lvl="0" indent="0" algn="ctr" rtl="0">
                        <a:lnSpc>
                          <a:spcPct val="100000"/>
                        </a:lnSpc>
                        <a:spcBef>
                          <a:spcPts val="0"/>
                        </a:spcBef>
                        <a:spcAft>
                          <a:spcPts val="0"/>
                        </a:spcAft>
                        <a:buNone/>
                      </a:pPr>
                      <a:r>
                        <a:rPr lang="en-US" sz="1400" u="none" strike="noStrike" cap="none"/>
                        <a:t>56</a:t>
                      </a:r>
                      <a:endParaRPr/>
                    </a:p>
                  </a:txBody>
                  <a:tcPr marL="91450" marR="91450" marT="45725" marB="45725">
                    <a:solidFill>
                      <a:srgbClr val="F7EBD5"/>
                    </a:solidFill>
                  </a:tcPr>
                </a:tc>
              </a:tr>
            </a:tbl>
          </a:graphicData>
        </a:graphic>
      </p:graphicFrame>
      <p:sp>
        <p:nvSpPr>
          <p:cNvPr id="10" name="Google Shape;403;p42"/>
          <p:cNvSpPr txBox="1"/>
          <p:nvPr/>
        </p:nvSpPr>
        <p:spPr>
          <a:xfrm>
            <a:off x="5922988" y="2980966"/>
            <a:ext cx="2362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v={1,2,3,4,5,6,7,8,9,10}</a:t>
            </a:r>
            <a:endParaRPr/>
          </a:p>
        </p:txBody>
      </p:sp>
      <p:sp>
        <p:nvSpPr>
          <p:cNvPr id="11" name="Google Shape;404;p42"/>
          <p:cNvSpPr/>
          <p:nvPr/>
        </p:nvSpPr>
        <p:spPr>
          <a:xfrm>
            <a:off x="6921709" y="1885013"/>
            <a:ext cx="427219" cy="217357"/>
          </a:xfrm>
          <a:prstGeom prst="ellipse">
            <a:avLst/>
          </a:prstGeom>
          <a:no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latin typeface="Arial"/>
              <a:ea typeface="Arial"/>
              <a:cs typeface="Arial"/>
              <a:sym typeface="Arial"/>
            </a:endParaRPr>
          </a:p>
        </p:txBody>
      </p:sp>
      <p:cxnSp>
        <p:nvCxnSpPr>
          <p:cNvPr id="12" name="Google Shape;405;p42"/>
          <p:cNvCxnSpPr/>
          <p:nvPr/>
        </p:nvCxnSpPr>
        <p:spPr>
          <a:xfrm flipH="1">
            <a:off x="7081603" y="2097346"/>
            <a:ext cx="1" cy="252519"/>
          </a:xfrm>
          <a:prstGeom prst="straightConnector1">
            <a:avLst/>
          </a:prstGeom>
          <a:noFill/>
          <a:ln w="19050" cap="flat" cmpd="sng">
            <a:solidFill>
              <a:srgbClr val="FF0000"/>
            </a:solidFill>
            <a:prstDash val="solid"/>
            <a:round/>
            <a:headEnd type="none" w="sm" len="sm"/>
            <a:tailEnd type="triangle" w="med" len="med"/>
          </a:ln>
        </p:spPr>
      </p:cxnSp>
      <p:cxnSp>
        <p:nvCxnSpPr>
          <p:cNvPr id="13" name="Google Shape;406;p42"/>
          <p:cNvCxnSpPr/>
          <p:nvPr/>
        </p:nvCxnSpPr>
        <p:spPr>
          <a:xfrm rot="10800000" flipH="1">
            <a:off x="2030433" y="1570647"/>
            <a:ext cx="377360" cy="286349"/>
          </a:xfrm>
          <a:prstGeom prst="straightConnector1">
            <a:avLst/>
          </a:prstGeom>
          <a:noFill/>
          <a:ln w="28575" cap="flat" cmpd="sng">
            <a:solidFill>
              <a:srgbClr val="FF0000"/>
            </a:solidFill>
            <a:prstDash val="solid"/>
            <a:round/>
            <a:headEnd type="none" w="sm" len="sm"/>
            <a:tailEnd type="triangle" w="med" len="med"/>
          </a:ln>
        </p:spPr>
      </p:cxnSp>
      <p:cxnSp>
        <p:nvCxnSpPr>
          <p:cNvPr id="14" name="Google Shape;407;p42"/>
          <p:cNvCxnSpPr>
            <a:stCxn id="11" idx="7"/>
          </p:cNvCxnSpPr>
          <p:nvPr/>
        </p:nvCxnSpPr>
        <p:spPr>
          <a:xfrm rot="10800000" flipH="1">
            <a:off x="7286363" y="1570644"/>
            <a:ext cx="313800" cy="346200"/>
          </a:xfrm>
          <a:prstGeom prst="straightConnector1">
            <a:avLst/>
          </a:prstGeom>
          <a:noFill/>
          <a:ln w="28575" cap="flat" cmpd="sng">
            <a:solidFill>
              <a:srgbClr val="FF0000"/>
            </a:solidFill>
            <a:prstDash val="solid"/>
            <a:round/>
            <a:headEnd type="none" w="sm" len="sm"/>
            <a:tailEnd type="triangle" w="med" len="med"/>
          </a:ln>
        </p:spPr>
      </p:cxnSp>
      <p:cxnSp>
        <p:nvCxnSpPr>
          <p:cNvPr id="15" name="Google Shape;408;p42"/>
          <p:cNvCxnSpPr/>
          <p:nvPr/>
        </p:nvCxnSpPr>
        <p:spPr>
          <a:xfrm rot="10800000">
            <a:off x="6588177" y="1713821"/>
            <a:ext cx="333532" cy="203023"/>
          </a:xfrm>
          <a:prstGeom prst="straightConnector1">
            <a:avLst/>
          </a:prstGeom>
          <a:noFill/>
          <a:ln w="19050" cap="flat" cmpd="sng">
            <a:solidFill>
              <a:srgbClr val="FF0000"/>
            </a:solidFill>
            <a:prstDash val="solid"/>
            <a:round/>
            <a:headEnd type="none" w="sm" len="sm"/>
            <a:tailEnd type="triangle" w="med" len="med"/>
          </a:ln>
        </p:spPr>
      </p:cxnSp>
      <p:cxnSp>
        <p:nvCxnSpPr>
          <p:cNvPr id="16" name="Google Shape;409;p42"/>
          <p:cNvCxnSpPr/>
          <p:nvPr/>
        </p:nvCxnSpPr>
        <p:spPr>
          <a:xfrm rot="10800000">
            <a:off x="1359260" y="1616044"/>
            <a:ext cx="376992" cy="199199"/>
          </a:xfrm>
          <a:prstGeom prst="straightConnector1">
            <a:avLst/>
          </a:prstGeom>
          <a:noFill/>
          <a:ln w="19050" cap="flat" cmpd="sng">
            <a:solidFill>
              <a:srgbClr val="FF0000"/>
            </a:solidFill>
            <a:prstDash val="solid"/>
            <a:round/>
            <a:headEnd type="none" w="sm" len="sm"/>
            <a:tailEnd type="triangle" w="med" len="med"/>
          </a:ln>
        </p:spPr>
      </p:cxnSp>
      <p:sp>
        <p:nvSpPr>
          <p:cNvPr id="17" name="Google Shape;410;p42"/>
          <p:cNvSpPr txBox="1"/>
          <p:nvPr/>
        </p:nvSpPr>
        <p:spPr>
          <a:xfrm>
            <a:off x="483433" y="2487555"/>
            <a:ext cx="47968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latin typeface="Arial"/>
                <a:ea typeface="Arial"/>
                <a:cs typeface="Arial"/>
                <a:sym typeface="Arial"/>
              </a:rPr>
              <a:t> x</a:t>
            </a:r>
            <a:endParaRPr/>
          </a:p>
        </p:txBody>
      </p:sp>
      <p:sp>
        <p:nvSpPr>
          <p:cNvPr id="18" name="Google Shape;411;p42"/>
          <p:cNvSpPr txBox="1"/>
          <p:nvPr/>
        </p:nvSpPr>
        <p:spPr>
          <a:xfrm>
            <a:off x="5668779" y="2467772"/>
            <a:ext cx="47968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latin typeface="Arial"/>
                <a:ea typeface="Arial"/>
                <a:cs typeface="Arial"/>
                <a:sym typeface="Arial"/>
              </a:rPr>
              <a:t> x</a:t>
            </a:r>
            <a:endParaRPr/>
          </a:p>
        </p:txBody>
      </p:sp>
    </p:spTree>
    <p:extLst>
      <p:ext uri="{BB962C8B-B14F-4D97-AF65-F5344CB8AC3E}">
        <p14:creationId xmlns:p14="http://schemas.microsoft.com/office/powerpoint/2010/main" val="277875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1;p6"/>
          <p:cNvSpPr txBox="1"/>
          <p:nvPr/>
        </p:nvSpPr>
        <p:spPr>
          <a:xfrm>
            <a:off x="172366" y="91009"/>
            <a:ext cx="87018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chemeClr val="dk2"/>
                </a:solidFill>
                <a:latin typeface="Times New Roman"/>
                <a:ea typeface="Times New Roman"/>
                <a:cs typeface="Times New Roman"/>
                <a:sym typeface="Times New Roman"/>
              </a:rPr>
              <a:t>Image representation in Gray scale, Binary and Colour images</a:t>
            </a:r>
            <a:endParaRPr sz="2000" b="1" i="0" u="none" strike="noStrike" cap="none">
              <a:solidFill>
                <a:schemeClr val="dk2"/>
              </a:solidFill>
              <a:latin typeface="Arial"/>
              <a:ea typeface="Arial"/>
              <a:cs typeface="Arial"/>
              <a:sym typeface="Arial"/>
            </a:endParaRPr>
          </a:p>
        </p:txBody>
      </p:sp>
      <p:sp>
        <p:nvSpPr>
          <p:cNvPr id="5" name="Google Shape;162;p6"/>
          <p:cNvSpPr txBox="1"/>
          <p:nvPr/>
        </p:nvSpPr>
        <p:spPr>
          <a:xfrm>
            <a:off x="26233" y="633256"/>
            <a:ext cx="9091500" cy="23082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chemeClr val="dk2"/>
                </a:solidFill>
                <a:latin typeface="Times New Roman"/>
                <a:ea typeface="Times New Roman"/>
                <a:cs typeface="Times New Roman"/>
                <a:sym typeface="Times New Roman"/>
              </a:rPr>
              <a:t>Binary Image</a:t>
            </a:r>
            <a:endParaRPr sz="2400" dirty="0">
              <a:solidFill>
                <a:schemeClr val="dk2"/>
              </a:solidFill>
            </a:endParaRPr>
          </a:p>
          <a:p>
            <a:pPr marL="0" marR="0" lvl="0" indent="0" algn="just" rtl="0">
              <a:lnSpc>
                <a:spcPct val="100000"/>
              </a:lnSpc>
              <a:spcBef>
                <a:spcPts val="0"/>
              </a:spcBef>
              <a:spcAft>
                <a:spcPts val="0"/>
              </a:spcAft>
              <a:buNone/>
            </a:pPr>
            <a:r>
              <a:rPr lang="en-US" sz="2400" b="0" i="0" u="none" strike="noStrike" cap="none" dirty="0">
                <a:solidFill>
                  <a:schemeClr val="dk2"/>
                </a:solidFill>
                <a:latin typeface="Times New Roman"/>
                <a:ea typeface="Times New Roman"/>
                <a:cs typeface="Times New Roman"/>
                <a:sym typeface="Times New Roman"/>
              </a:rPr>
              <a:t>The binary image as it name states, contain only two pixel values ,0 and 1.</a:t>
            </a:r>
            <a:endParaRPr sz="2400" dirty="0">
              <a:solidFill>
                <a:schemeClr val="dk2"/>
              </a:solidFill>
            </a:endParaRPr>
          </a:p>
          <a:p>
            <a:pPr marL="0" marR="0" lvl="0" indent="0" algn="just" rtl="0">
              <a:lnSpc>
                <a:spcPct val="100000"/>
              </a:lnSpc>
              <a:spcBef>
                <a:spcPts val="0"/>
              </a:spcBef>
              <a:spcAft>
                <a:spcPts val="0"/>
              </a:spcAft>
              <a:buNone/>
            </a:pPr>
            <a:endParaRPr sz="2400" b="0" i="0" u="none" strike="noStrike" cap="none" dirty="0">
              <a:solidFill>
                <a:schemeClr val="dk2"/>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400" b="0" i="0" u="none" strike="noStrike" cap="none" dirty="0" smtClean="0">
                <a:solidFill>
                  <a:schemeClr val="dk2"/>
                </a:solidFill>
                <a:latin typeface="Times New Roman"/>
                <a:ea typeface="Times New Roman"/>
                <a:cs typeface="Times New Roman"/>
                <a:sym typeface="Times New Roman"/>
              </a:rPr>
              <a:t>Here </a:t>
            </a:r>
            <a:r>
              <a:rPr lang="en-US" sz="2400" b="0" i="0" u="none" strike="noStrike" cap="none" dirty="0">
                <a:solidFill>
                  <a:schemeClr val="dk2"/>
                </a:solidFill>
                <a:latin typeface="Times New Roman"/>
                <a:ea typeface="Times New Roman"/>
                <a:cs typeface="Times New Roman"/>
                <a:sym typeface="Times New Roman"/>
              </a:rPr>
              <a:t>0 refers to black color and 1 refers to white color. It is also known as Monochrome.</a:t>
            </a:r>
            <a:endParaRPr sz="2400" dirty="0">
              <a:solidFill>
                <a:schemeClr val="dk2"/>
              </a:solidFill>
            </a:endParaRPr>
          </a:p>
        </p:txBody>
      </p:sp>
      <p:sp>
        <p:nvSpPr>
          <p:cNvPr id="6" name="Google Shape;163;p6"/>
          <p:cNvSpPr txBox="1"/>
          <p:nvPr/>
        </p:nvSpPr>
        <p:spPr>
          <a:xfrm>
            <a:off x="172387" y="3645024"/>
            <a:ext cx="8701779"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chemeClr val="dk2"/>
                </a:solidFill>
                <a:latin typeface="Heebo"/>
                <a:ea typeface="Heebo"/>
                <a:cs typeface="Heebo"/>
                <a:sym typeface="Heebo"/>
              </a:rPr>
              <a:t>Format</a:t>
            </a:r>
            <a:endParaRPr sz="2400" dirty="0">
              <a:solidFill>
                <a:schemeClr val="dk2"/>
              </a:solidFill>
            </a:endParaRPr>
          </a:p>
          <a:p>
            <a:pPr marL="0" marR="0" lvl="0" indent="0" algn="l" rtl="0">
              <a:lnSpc>
                <a:spcPct val="100000"/>
              </a:lnSpc>
              <a:spcBef>
                <a:spcPts val="0"/>
              </a:spcBef>
              <a:spcAft>
                <a:spcPts val="0"/>
              </a:spcAft>
              <a:buNone/>
            </a:pPr>
            <a:endParaRPr sz="2400" b="0" i="0" u="none" strike="noStrike" cap="none" dirty="0">
              <a:solidFill>
                <a:schemeClr val="dk2"/>
              </a:solidFill>
              <a:latin typeface="Heebo"/>
              <a:ea typeface="Heebo"/>
              <a:cs typeface="Heebo"/>
              <a:sym typeface="Heebo"/>
            </a:endParaRPr>
          </a:p>
          <a:p>
            <a:pPr marL="0" marR="0" lvl="0" indent="0" algn="just" rtl="0">
              <a:lnSpc>
                <a:spcPct val="100000"/>
              </a:lnSpc>
              <a:spcBef>
                <a:spcPts val="0"/>
              </a:spcBef>
              <a:spcAft>
                <a:spcPts val="0"/>
              </a:spcAft>
              <a:buNone/>
            </a:pPr>
            <a:r>
              <a:rPr lang="en-US" sz="2400" b="0" i="0" u="none" strike="noStrike" cap="none" dirty="0">
                <a:solidFill>
                  <a:schemeClr val="dk2"/>
                </a:solidFill>
                <a:latin typeface="Nunito"/>
                <a:ea typeface="Nunito"/>
                <a:cs typeface="Nunito"/>
                <a:sym typeface="Nunito"/>
              </a:rPr>
              <a:t>Binary images have a format of PBM ( Portable bit map )</a:t>
            </a:r>
            <a:endParaRPr sz="2400" dirty="0">
              <a:solidFill>
                <a:schemeClr val="dk2"/>
              </a:solidFill>
            </a:endParaRPr>
          </a:p>
        </p:txBody>
      </p:sp>
    </p:spTree>
    <p:extLst>
      <p:ext uri="{BB962C8B-B14F-4D97-AF65-F5344CB8AC3E}">
        <p14:creationId xmlns:p14="http://schemas.microsoft.com/office/powerpoint/2010/main" val="47421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16;p43"/>
          <p:cNvSpPr txBox="1"/>
          <p:nvPr/>
        </p:nvSpPr>
        <p:spPr>
          <a:xfrm>
            <a:off x="412230" y="194872"/>
            <a:ext cx="282564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latin typeface="Times New Roman"/>
                <a:ea typeface="Times New Roman"/>
                <a:cs typeface="Times New Roman"/>
                <a:sym typeface="Times New Roman"/>
              </a:rPr>
              <a:t>m adjacency </a:t>
            </a:r>
            <a:endParaRPr/>
          </a:p>
        </p:txBody>
      </p:sp>
      <p:sp>
        <p:nvSpPr>
          <p:cNvPr id="3" name="Google Shape;417;p43"/>
          <p:cNvSpPr txBox="1"/>
          <p:nvPr/>
        </p:nvSpPr>
        <p:spPr>
          <a:xfrm>
            <a:off x="550888" y="1060793"/>
            <a:ext cx="196371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latin typeface="Arial"/>
                <a:ea typeface="Arial"/>
                <a:cs typeface="Arial"/>
                <a:sym typeface="Arial"/>
              </a:rPr>
              <a:t>Binary Image </a:t>
            </a:r>
            <a:endParaRPr/>
          </a:p>
        </p:txBody>
      </p:sp>
      <p:sp>
        <p:nvSpPr>
          <p:cNvPr id="4" name="Google Shape;418;p43"/>
          <p:cNvSpPr txBox="1"/>
          <p:nvPr/>
        </p:nvSpPr>
        <p:spPr>
          <a:xfrm>
            <a:off x="963118" y="3009035"/>
            <a:ext cx="8619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v={1}</a:t>
            </a:r>
            <a:endParaRPr/>
          </a:p>
        </p:txBody>
      </p:sp>
      <p:graphicFrame>
        <p:nvGraphicFramePr>
          <p:cNvPr id="5" name="Google Shape;419;p43"/>
          <p:cNvGraphicFramePr/>
          <p:nvPr>
            <p:extLst>
              <p:ext uri="{D42A27DB-BD31-4B8C-83A1-F6EECF244321}">
                <p14:modId xmlns:p14="http://schemas.microsoft.com/office/powerpoint/2010/main" val="2137448011"/>
              </p:ext>
            </p:extLst>
          </p:nvPr>
        </p:nvGraphicFramePr>
        <p:xfrm>
          <a:off x="612098" y="1441210"/>
          <a:ext cx="1841325" cy="1046510"/>
        </p:xfrm>
        <a:graphic>
          <a:graphicData uri="http://schemas.openxmlformats.org/drawingml/2006/table">
            <a:tbl>
              <a:tblPr firstRow="1" bandRow="1">
                <a:noFill/>
              </a:tblPr>
              <a:tblGrid>
                <a:gridCol w="613775"/>
                <a:gridCol w="613775"/>
                <a:gridCol w="613775"/>
              </a:tblGrid>
              <a:tr h="370850">
                <a:tc>
                  <a:txBody>
                    <a:bodyPr/>
                    <a:lstStyle/>
                    <a:p>
                      <a:pPr marL="0" marR="0" lvl="0" indent="0" algn="ctr" rtl="0">
                        <a:lnSpc>
                          <a:spcPct val="100000"/>
                        </a:lnSpc>
                        <a:spcBef>
                          <a:spcPts val="0"/>
                        </a:spcBef>
                        <a:spcAft>
                          <a:spcPts val="0"/>
                        </a:spcAft>
                        <a:buNone/>
                      </a:pPr>
                      <a:r>
                        <a:rPr lang="en-US" sz="1400" b="1" u="none" strike="noStrike" cap="none"/>
                        <a:t>0</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1</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1</a:t>
                      </a:r>
                      <a:endParaRPr/>
                    </a:p>
                  </a:txBody>
                  <a:tcPr marL="91450" marR="91450" marT="45725" marB="45725">
                    <a:solidFill>
                      <a:schemeClr val="lt1"/>
                    </a:solidFill>
                  </a:tcPr>
                </a:tc>
              </a:tr>
              <a:tr h="370850">
                <a:tc>
                  <a:txBody>
                    <a:bodyPr/>
                    <a:lstStyle/>
                    <a:p>
                      <a:pPr marL="0" marR="0" lvl="0" indent="0" algn="ctr" rtl="0">
                        <a:lnSpc>
                          <a:spcPct val="100000"/>
                        </a:lnSpc>
                        <a:spcBef>
                          <a:spcPts val="0"/>
                        </a:spcBef>
                        <a:spcAft>
                          <a:spcPts val="0"/>
                        </a:spcAft>
                        <a:buNone/>
                      </a:pPr>
                      <a:r>
                        <a:rPr lang="en-US" sz="1400" b="1" u="none" strike="noStrike" cap="none"/>
                        <a:t>0</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1</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0</a:t>
                      </a:r>
                      <a:endParaRPr/>
                    </a:p>
                  </a:txBody>
                  <a:tcPr marL="91450" marR="91450" marT="45725" marB="45725">
                    <a:solidFill>
                      <a:schemeClr val="lt1"/>
                    </a:solidFill>
                  </a:tcPr>
                </a:tc>
              </a:tr>
              <a:tr h="177800">
                <a:tc>
                  <a:txBody>
                    <a:bodyPr/>
                    <a:lstStyle/>
                    <a:p>
                      <a:pPr marL="0" marR="0" lvl="0" indent="0" algn="ctr" rtl="0">
                        <a:lnSpc>
                          <a:spcPct val="100000"/>
                        </a:lnSpc>
                        <a:spcBef>
                          <a:spcPts val="0"/>
                        </a:spcBef>
                        <a:spcAft>
                          <a:spcPts val="0"/>
                        </a:spcAft>
                        <a:buNone/>
                      </a:pPr>
                      <a:r>
                        <a:rPr lang="en-US" sz="1400" b="1" u="none" strike="noStrike" cap="none"/>
                        <a:t>0</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0</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1</a:t>
                      </a:r>
                      <a:endParaRPr/>
                    </a:p>
                  </a:txBody>
                  <a:tcPr marL="91450" marR="91450" marT="45725" marB="45725">
                    <a:solidFill>
                      <a:schemeClr val="lt1"/>
                    </a:solidFill>
                  </a:tcPr>
                </a:tc>
              </a:tr>
            </a:tbl>
          </a:graphicData>
        </a:graphic>
      </p:graphicFrame>
      <p:sp>
        <p:nvSpPr>
          <p:cNvPr id="6" name="Google Shape;420;p43"/>
          <p:cNvSpPr/>
          <p:nvPr/>
        </p:nvSpPr>
        <p:spPr>
          <a:xfrm>
            <a:off x="1317258" y="1852024"/>
            <a:ext cx="430967" cy="224852"/>
          </a:xfrm>
          <a:prstGeom prst="ellipse">
            <a:avLst/>
          </a:prstGeom>
          <a:no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latin typeface="Arial"/>
              <a:ea typeface="Arial"/>
              <a:cs typeface="Arial"/>
              <a:sym typeface="Arial"/>
            </a:endParaRPr>
          </a:p>
        </p:txBody>
      </p:sp>
      <p:cxnSp>
        <p:nvCxnSpPr>
          <p:cNvPr id="7" name="Google Shape;421;p43"/>
          <p:cNvCxnSpPr/>
          <p:nvPr/>
        </p:nvCxnSpPr>
        <p:spPr>
          <a:xfrm>
            <a:off x="1611443" y="2076876"/>
            <a:ext cx="464695" cy="276580"/>
          </a:xfrm>
          <a:prstGeom prst="straightConnector1">
            <a:avLst/>
          </a:prstGeom>
          <a:noFill/>
          <a:ln w="19050" cap="flat" cmpd="sng">
            <a:solidFill>
              <a:srgbClr val="FF0000"/>
            </a:solidFill>
            <a:prstDash val="solid"/>
            <a:round/>
            <a:headEnd type="none" w="sm" len="sm"/>
            <a:tailEnd type="none" w="sm" len="sm"/>
          </a:ln>
        </p:spPr>
      </p:cxnSp>
      <p:cxnSp>
        <p:nvCxnSpPr>
          <p:cNvPr id="8" name="Google Shape;422;p43"/>
          <p:cNvCxnSpPr/>
          <p:nvPr/>
        </p:nvCxnSpPr>
        <p:spPr>
          <a:xfrm rot="10800000">
            <a:off x="1532741" y="1596452"/>
            <a:ext cx="0" cy="255572"/>
          </a:xfrm>
          <a:prstGeom prst="straightConnector1">
            <a:avLst/>
          </a:prstGeom>
          <a:noFill/>
          <a:ln w="28575" cap="flat" cmpd="sng">
            <a:solidFill>
              <a:srgbClr val="FF0000"/>
            </a:solidFill>
            <a:prstDash val="solid"/>
            <a:round/>
            <a:headEnd type="none" w="sm" len="sm"/>
            <a:tailEnd type="none" w="sm" len="sm"/>
          </a:ln>
        </p:spPr>
      </p:cxnSp>
      <p:cxnSp>
        <p:nvCxnSpPr>
          <p:cNvPr id="9" name="Google Shape;423;p43"/>
          <p:cNvCxnSpPr/>
          <p:nvPr/>
        </p:nvCxnSpPr>
        <p:spPr>
          <a:xfrm rot="10800000" flipH="1">
            <a:off x="1721363" y="1555531"/>
            <a:ext cx="402864" cy="367998"/>
          </a:xfrm>
          <a:prstGeom prst="straightConnector1">
            <a:avLst/>
          </a:prstGeom>
          <a:noFill/>
          <a:ln w="12700" cap="flat" cmpd="sng">
            <a:solidFill>
              <a:srgbClr val="FF0000"/>
            </a:solidFill>
            <a:prstDash val="dash"/>
            <a:round/>
            <a:headEnd type="none" w="sm" len="sm"/>
            <a:tailEnd type="none" w="sm" len="sm"/>
          </a:ln>
        </p:spPr>
      </p:cxnSp>
      <p:cxnSp>
        <p:nvCxnSpPr>
          <p:cNvPr id="10" name="Google Shape;424;p43"/>
          <p:cNvCxnSpPr/>
          <p:nvPr/>
        </p:nvCxnSpPr>
        <p:spPr>
          <a:xfrm>
            <a:off x="1611443" y="1596452"/>
            <a:ext cx="512784" cy="0"/>
          </a:xfrm>
          <a:prstGeom prst="straightConnector1">
            <a:avLst/>
          </a:prstGeom>
          <a:noFill/>
          <a:ln w="19050" cap="flat" cmpd="sng">
            <a:solidFill>
              <a:srgbClr val="FF0000"/>
            </a:solidFill>
            <a:prstDash val="dash"/>
            <a:round/>
            <a:headEnd type="none" w="sm" len="sm"/>
            <a:tailEnd type="none" w="sm" len="sm"/>
          </a:ln>
        </p:spPr>
      </p:cxnSp>
      <p:sp>
        <p:nvSpPr>
          <p:cNvPr id="11" name="Google Shape;425;p43"/>
          <p:cNvSpPr txBox="1"/>
          <p:nvPr/>
        </p:nvSpPr>
        <p:spPr>
          <a:xfrm>
            <a:off x="2054268" y="1175669"/>
            <a:ext cx="13940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Ambiguity </a:t>
            </a:r>
            <a:endParaRPr/>
          </a:p>
        </p:txBody>
      </p:sp>
      <p:sp>
        <p:nvSpPr>
          <p:cNvPr id="12" name="Google Shape;426;p43"/>
          <p:cNvSpPr txBox="1"/>
          <p:nvPr/>
        </p:nvSpPr>
        <p:spPr>
          <a:xfrm>
            <a:off x="3237875" y="944380"/>
            <a:ext cx="5591331"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latin typeface="Times New Roman"/>
                <a:ea typeface="Times New Roman"/>
                <a:cs typeface="Times New Roman"/>
                <a:sym typeface="Times New Roman"/>
              </a:rPr>
              <a:t>If 4 adjacency and 8 adjacency are possible at the same time priority is for 4 adjacency </a:t>
            </a:r>
            <a:endParaRPr/>
          </a:p>
        </p:txBody>
      </p:sp>
      <p:graphicFrame>
        <p:nvGraphicFramePr>
          <p:cNvPr id="13" name="Google Shape;427;p43"/>
          <p:cNvGraphicFramePr/>
          <p:nvPr>
            <p:extLst>
              <p:ext uri="{D42A27DB-BD31-4B8C-83A1-F6EECF244321}">
                <p14:modId xmlns:p14="http://schemas.microsoft.com/office/powerpoint/2010/main" val="2240135533"/>
              </p:ext>
            </p:extLst>
          </p:nvPr>
        </p:nvGraphicFramePr>
        <p:xfrm>
          <a:off x="5831173" y="2116443"/>
          <a:ext cx="1841325" cy="1046510"/>
        </p:xfrm>
        <a:graphic>
          <a:graphicData uri="http://schemas.openxmlformats.org/drawingml/2006/table">
            <a:tbl>
              <a:tblPr firstRow="1" bandRow="1">
                <a:noFill/>
              </a:tblPr>
              <a:tblGrid>
                <a:gridCol w="613775"/>
                <a:gridCol w="613775"/>
                <a:gridCol w="613775"/>
              </a:tblGrid>
              <a:tr h="370850">
                <a:tc>
                  <a:txBody>
                    <a:bodyPr/>
                    <a:lstStyle/>
                    <a:p>
                      <a:pPr marL="0" marR="0" lvl="0" indent="0" algn="ctr" rtl="0">
                        <a:lnSpc>
                          <a:spcPct val="100000"/>
                        </a:lnSpc>
                        <a:spcBef>
                          <a:spcPts val="0"/>
                        </a:spcBef>
                        <a:spcAft>
                          <a:spcPts val="0"/>
                        </a:spcAft>
                        <a:buNone/>
                      </a:pPr>
                      <a:r>
                        <a:rPr lang="en-US" sz="1400" b="1" u="none" strike="noStrike" cap="none"/>
                        <a:t>0</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1</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1</a:t>
                      </a:r>
                      <a:endParaRPr/>
                    </a:p>
                  </a:txBody>
                  <a:tcPr marL="91450" marR="91450" marT="45725" marB="45725">
                    <a:solidFill>
                      <a:schemeClr val="lt1"/>
                    </a:solidFill>
                  </a:tcPr>
                </a:tc>
              </a:tr>
              <a:tr h="370850">
                <a:tc>
                  <a:txBody>
                    <a:bodyPr/>
                    <a:lstStyle/>
                    <a:p>
                      <a:pPr marL="0" marR="0" lvl="0" indent="0" algn="ctr" rtl="0">
                        <a:lnSpc>
                          <a:spcPct val="100000"/>
                        </a:lnSpc>
                        <a:spcBef>
                          <a:spcPts val="0"/>
                        </a:spcBef>
                        <a:spcAft>
                          <a:spcPts val="0"/>
                        </a:spcAft>
                        <a:buNone/>
                      </a:pPr>
                      <a:r>
                        <a:rPr lang="en-US" sz="1400" b="1" u="none" strike="noStrike" cap="none"/>
                        <a:t>0</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1</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0</a:t>
                      </a:r>
                      <a:endParaRPr/>
                    </a:p>
                  </a:txBody>
                  <a:tcPr marL="91450" marR="91450" marT="45725" marB="45725">
                    <a:solidFill>
                      <a:schemeClr val="lt1"/>
                    </a:solidFill>
                  </a:tcPr>
                </a:tc>
              </a:tr>
              <a:tr h="177800">
                <a:tc>
                  <a:txBody>
                    <a:bodyPr/>
                    <a:lstStyle/>
                    <a:p>
                      <a:pPr marL="0" marR="0" lvl="0" indent="0" algn="ctr" rtl="0">
                        <a:lnSpc>
                          <a:spcPct val="100000"/>
                        </a:lnSpc>
                        <a:spcBef>
                          <a:spcPts val="0"/>
                        </a:spcBef>
                        <a:spcAft>
                          <a:spcPts val="0"/>
                        </a:spcAft>
                        <a:buNone/>
                      </a:pPr>
                      <a:r>
                        <a:rPr lang="en-US" sz="1400" b="1" u="none" strike="noStrike" cap="none"/>
                        <a:t>0</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0</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1</a:t>
                      </a:r>
                      <a:endParaRPr/>
                    </a:p>
                  </a:txBody>
                  <a:tcPr marL="91450" marR="91450" marT="45725" marB="45725">
                    <a:solidFill>
                      <a:schemeClr val="lt1"/>
                    </a:solidFill>
                  </a:tcPr>
                </a:tc>
              </a:tr>
            </a:tbl>
          </a:graphicData>
        </a:graphic>
      </p:graphicFrame>
      <p:sp>
        <p:nvSpPr>
          <p:cNvPr id="14" name="Google Shape;428;p43"/>
          <p:cNvSpPr/>
          <p:nvPr/>
        </p:nvSpPr>
        <p:spPr>
          <a:xfrm>
            <a:off x="6536333" y="2527257"/>
            <a:ext cx="430967" cy="224852"/>
          </a:xfrm>
          <a:prstGeom prst="ellipse">
            <a:avLst/>
          </a:prstGeom>
          <a:no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latin typeface="Arial"/>
              <a:ea typeface="Arial"/>
              <a:cs typeface="Arial"/>
              <a:sym typeface="Arial"/>
            </a:endParaRPr>
          </a:p>
        </p:txBody>
      </p:sp>
      <p:cxnSp>
        <p:nvCxnSpPr>
          <p:cNvPr id="15" name="Google Shape;429;p43"/>
          <p:cNvCxnSpPr/>
          <p:nvPr/>
        </p:nvCxnSpPr>
        <p:spPr>
          <a:xfrm>
            <a:off x="6855185" y="2752109"/>
            <a:ext cx="464695" cy="276580"/>
          </a:xfrm>
          <a:prstGeom prst="straightConnector1">
            <a:avLst/>
          </a:prstGeom>
          <a:noFill/>
          <a:ln w="19050" cap="flat" cmpd="sng">
            <a:solidFill>
              <a:srgbClr val="FF0000"/>
            </a:solidFill>
            <a:prstDash val="solid"/>
            <a:round/>
            <a:headEnd type="none" w="sm" len="sm"/>
            <a:tailEnd type="none" w="sm" len="sm"/>
          </a:ln>
        </p:spPr>
      </p:cxnSp>
      <p:cxnSp>
        <p:nvCxnSpPr>
          <p:cNvPr id="16" name="Google Shape;430;p43"/>
          <p:cNvCxnSpPr/>
          <p:nvPr/>
        </p:nvCxnSpPr>
        <p:spPr>
          <a:xfrm rot="10800000">
            <a:off x="6751816" y="2271685"/>
            <a:ext cx="0" cy="255572"/>
          </a:xfrm>
          <a:prstGeom prst="straightConnector1">
            <a:avLst/>
          </a:prstGeom>
          <a:noFill/>
          <a:ln w="28575" cap="flat" cmpd="sng">
            <a:solidFill>
              <a:srgbClr val="FF0000"/>
            </a:solidFill>
            <a:prstDash val="solid"/>
            <a:round/>
            <a:headEnd type="none" w="sm" len="sm"/>
            <a:tailEnd type="none" w="sm" len="sm"/>
          </a:ln>
        </p:spPr>
      </p:cxnSp>
      <p:cxnSp>
        <p:nvCxnSpPr>
          <p:cNvPr id="17" name="Google Shape;431;p43"/>
          <p:cNvCxnSpPr/>
          <p:nvPr/>
        </p:nvCxnSpPr>
        <p:spPr>
          <a:xfrm>
            <a:off x="6807096" y="2271685"/>
            <a:ext cx="512784" cy="0"/>
          </a:xfrm>
          <a:prstGeom prst="straightConnector1">
            <a:avLst/>
          </a:prstGeom>
          <a:noFill/>
          <a:ln w="19050" cap="flat" cmpd="sng">
            <a:solidFill>
              <a:srgbClr val="FF0000"/>
            </a:solidFill>
            <a:prstDash val="solid"/>
            <a:round/>
            <a:headEnd type="none" w="sm" len="sm"/>
            <a:tailEnd type="none" w="sm" len="sm"/>
          </a:ln>
        </p:spPr>
      </p:cxnSp>
    </p:spTree>
    <p:extLst>
      <p:ext uri="{BB962C8B-B14F-4D97-AF65-F5344CB8AC3E}">
        <p14:creationId xmlns:p14="http://schemas.microsoft.com/office/powerpoint/2010/main" val="277875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6;p44"/>
          <p:cNvSpPr txBox="1"/>
          <p:nvPr/>
        </p:nvSpPr>
        <p:spPr>
          <a:xfrm>
            <a:off x="0" y="157397"/>
            <a:ext cx="9376348" cy="25545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A digital path or curve from a pixel p with coordinates(x,y) to pixel q with coordinates</a:t>
            </a:r>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(s,t) is a sequence of distinct pixels with coordinates </a:t>
            </a:r>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           (x0,y0),(x1,y1),…,(xn,yn)  where (x0,y0)=(x,y)    and (xn,yn)=(s,t) and pixels (xi,yi) and (xi-1,yi-1) are adjacent for 1&lt;=i&lt;=n .   Here length of the path=n.</a:t>
            </a:r>
            <a:endParaRPr/>
          </a:p>
          <a:p>
            <a:pPr marL="0" marR="0" lvl="0" indent="0" algn="l"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1" i="0" u="none" strike="noStrike" cap="none">
                <a:latin typeface="Times New Roman"/>
                <a:ea typeface="Times New Roman"/>
                <a:cs typeface="Times New Roman"/>
                <a:sym typeface="Times New Roman"/>
              </a:rPr>
              <a:t>If (x0,y0)=(xn,yn) ,the path is a closed path .</a:t>
            </a:r>
            <a:endParaRPr/>
          </a:p>
          <a:p>
            <a:pPr marL="0" marR="0" lvl="0" indent="0" algn="l"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1" i="0" u="none" strike="noStrike" cap="none">
                <a:latin typeface="Times New Roman"/>
                <a:ea typeface="Times New Roman"/>
                <a:cs typeface="Times New Roman"/>
                <a:sym typeface="Times New Roman"/>
              </a:rPr>
              <a:t>We can define 4- , 8- , or m- paths depending on the type of adjacency.</a:t>
            </a:r>
            <a:endParaRPr/>
          </a:p>
        </p:txBody>
      </p:sp>
    </p:spTree>
    <p:extLst>
      <p:ext uri="{BB962C8B-B14F-4D97-AF65-F5344CB8AC3E}">
        <p14:creationId xmlns:p14="http://schemas.microsoft.com/office/powerpoint/2010/main" val="27787564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41;p45"/>
          <p:cNvSpPr txBox="1"/>
          <p:nvPr/>
        </p:nvSpPr>
        <p:spPr>
          <a:xfrm>
            <a:off x="412230" y="194872"/>
            <a:ext cx="282564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latin typeface="Times New Roman"/>
                <a:ea typeface="Times New Roman"/>
                <a:cs typeface="Times New Roman"/>
                <a:sym typeface="Times New Roman"/>
              </a:rPr>
              <a:t>m adjacency </a:t>
            </a:r>
            <a:endParaRPr/>
          </a:p>
        </p:txBody>
      </p:sp>
      <p:sp>
        <p:nvSpPr>
          <p:cNvPr id="3" name="Google Shape;442;p45"/>
          <p:cNvSpPr txBox="1"/>
          <p:nvPr/>
        </p:nvSpPr>
        <p:spPr>
          <a:xfrm>
            <a:off x="698286" y="1017192"/>
            <a:ext cx="196371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latin typeface="Arial"/>
                <a:ea typeface="Arial"/>
                <a:cs typeface="Arial"/>
                <a:sym typeface="Arial"/>
              </a:rPr>
              <a:t>8-paths</a:t>
            </a:r>
            <a:endParaRPr/>
          </a:p>
        </p:txBody>
      </p:sp>
      <p:sp>
        <p:nvSpPr>
          <p:cNvPr id="4" name="Google Shape;443;p45"/>
          <p:cNvSpPr txBox="1"/>
          <p:nvPr/>
        </p:nvSpPr>
        <p:spPr>
          <a:xfrm>
            <a:off x="4040461" y="1247754"/>
            <a:ext cx="8619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v={1}</a:t>
            </a:r>
            <a:endParaRPr/>
          </a:p>
        </p:txBody>
      </p:sp>
      <p:graphicFrame>
        <p:nvGraphicFramePr>
          <p:cNvPr id="5" name="Google Shape;444;p45"/>
          <p:cNvGraphicFramePr/>
          <p:nvPr>
            <p:extLst>
              <p:ext uri="{D42A27DB-BD31-4B8C-83A1-F6EECF244321}">
                <p14:modId xmlns:p14="http://schemas.microsoft.com/office/powerpoint/2010/main" val="2121351760"/>
              </p:ext>
            </p:extLst>
          </p:nvPr>
        </p:nvGraphicFramePr>
        <p:xfrm>
          <a:off x="612098" y="1441210"/>
          <a:ext cx="1841325" cy="1046510"/>
        </p:xfrm>
        <a:graphic>
          <a:graphicData uri="http://schemas.openxmlformats.org/drawingml/2006/table">
            <a:tbl>
              <a:tblPr firstRow="1" bandRow="1">
                <a:noFill/>
              </a:tblPr>
              <a:tblGrid>
                <a:gridCol w="613775"/>
                <a:gridCol w="613775"/>
                <a:gridCol w="613775"/>
              </a:tblGrid>
              <a:tr h="370850">
                <a:tc>
                  <a:txBody>
                    <a:bodyPr/>
                    <a:lstStyle/>
                    <a:p>
                      <a:pPr marL="0" marR="0" lvl="0" indent="0" algn="ctr" rtl="0">
                        <a:lnSpc>
                          <a:spcPct val="100000"/>
                        </a:lnSpc>
                        <a:spcBef>
                          <a:spcPts val="0"/>
                        </a:spcBef>
                        <a:spcAft>
                          <a:spcPts val="0"/>
                        </a:spcAft>
                        <a:buNone/>
                      </a:pPr>
                      <a:r>
                        <a:rPr lang="en-US" sz="1400" b="1" u="none" strike="noStrike" cap="none"/>
                        <a:t>0</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1</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1</a:t>
                      </a:r>
                      <a:endParaRPr/>
                    </a:p>
                  </a:txBody>
                  <a:tcPr marL="91450" marR="91450" marT="45725" marB="45725">
                    <a:solidFill>
                      <a:schemeClr val="lt1"/>
                    </a:solidFill>
                  </a:tcPr>
                </a:tc>
              </a:tr>
              <a:tr h="370850">
                <a:tc>
                  <a:txBody>
                    <a:bodyPr/>
                    <a:lstStyle/>
                    <a:p>
                      <a:pPr marL="0" marR="0" lvl="0" indent="0" algn="ctr" rtl="0">
                        <a:lnSpc>
                          <a:spcPct val="100000"/>
                        </a:lnSpc>
                        <a:spcBef>
                          <a:spcPts val="0"/>
                        </a:spcBef>
                        <a:spcAft>
                          <a:spcPts val="0"/>
                        </a:spcAft>
                        <a:buNone/>
                      </a:pPr>
                      <a:r>
                        <a:rPr lang="en-US" sz="1400" b="1" u="none" strike="noStrike" cap="none"/>
                        <a:t>0</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1</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0</a:t>
                      </a:r>
                      <a:endParaRPr/>
                    </a:p>
                  </a:txBody>
                  <a:tcPr marL="91450" marR="91450" marT="45725" marB="45725">
                    <a:solidFill>
                      <a:schemeClr val="lt1"/>
                    </a:solidFill>
                  </a:tcPr>
                </a:tc>
              </a:tr>
              <a:tr h="177800">
                <a:tc>
                  <a:txBody>
                    <a:bodyPr/>
                    <a:lstStyle/>
                    <a:p>
                      <a:pPr marL="0" marR="0" lvl="0" indent="0" algn="ctr" rtl="0">
                        <a:lnSpc>
                          <a:spcPct val="100000"/>
                        </a:lnSpc>
                        <a:spcBef>
                          <a:spcPts val="0"/>
                        </a:spcBef>
                        <a:spcAft>
                          <a:spcPts val="0"/>
                        </a:spcAft>
                        <a:buNone/>
                      </a:pPr>
                      <a:r>
                        <a:rPr lang="en-US" sz="1400" b="1" u="none" strike="noStrike" cap="none"/>
                        <a:t>0</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0</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1</a:t>
                      </a:r>
                      <a:endParaRPr/>
                    </a:p>
                  </a:txBody>
                  <a:tcPr marL="91450" marR="91450" marT="45725" marB="45725">
                    <a:solidFill>
                      <a:schemeClr val="lt1"/>
                    </a:solidFill>
                  </a:tcPr>
                </a:tc>
              </a:tr>
            </a:tbl>
          </a:graphicData>
        </a:graphic>
      </p:graphicFrame>
      <p:cxnSp>
        <p:nvCxnSpPr>
          <p:cNvPr id="6" name="Google Shape;445;p45"/>
          <p:cNvCxnSpPr/>
          <p:nvPr/>
        </p:nvCxnSpPr>
        <p:spPr>
          <a:xfrm>
            <a:off x="1543987" y="2016177"/>
            <a:ext cx="532151" cy="337279"/>
          </a:xfrm>
          <a:prstGeom prst="straightConnector1">
            <a:avLst/>
          </a:prstGeom>
          <a:noFill/>
          <a:ln w="19050" cap="flat" cmpd="sng">
            <a:solidFill>
              <a:srgbClr val="FF0000"/>
            </a:solidFill>
            <a:prstDash val="solid"/>
            <a:round/>
            <a:headEnd type="none" w="sm" len="sm"/>
            <a:tailEnd type="none" w="sm" len="sm"/>
          </a:ln>
        </p:spPr>
      </p:cxnSp>
      <p:cxnSp>
        <p:nvCxnSpPr>
          <p:cNvPr id="7" name="Google Shape;446;p45"/>
          <p:cNvCxnSpPr/>
          <p:nvPr/>
        </p:nvCxnSpPr>
        <p:spPr>
          <a:xfrm rot="10800000" flipH="1">
            <a:off x="1543987" y="1555531"/>
            <a:ext cx="580240" cy="400685"/>
          </a:xfrm>
          <a:prstGeom prst="straightConnector1">
            <a:avLst/>
          </a:prstGeom>
          <a:noFill/>
          <a:ln w="28575" cap="flat" cmpd="sng">
            <a:solidFill>
              <a:srgbClr val="FF0000"/>
            </a:solidFill>
            <a:prstDash val="solid"/>
            <a:round/>
            <a:headEnd type="none" w="sm" len="sm"/>
            <a:tailEnd type="none" w="sm" len="sm"/>
          </a:ln>
        </p:spPr>
      </p:cxnSp>
      <p:graphicFrame>
        <p:nvGraphicFramePr>
          <p:cNvPr id="8" name="Google Shape;447;p45"/>
          <p:cNvGraphicFramePr/>
          <p:nvPr>
            <p:extLst>
              <p:ext uri="{D42A27DB-BD31-4B8C-83A1-F6EECF244321}">
                <p14:modId xmlns:p14="http://schemas.microsoft.com/office/powerpoint/2010/main" val="2946558704"/>
              </p:ext>
            </p:extLst>
          </p:nvPr>
        </p:nvGraphicFramePr>
        <p:xfrm>
          <a:off x="5831173" y="2116443"/>
          <a:ext cx="1841325" cy="1046510"/>
        </p:xfrm>
        <a:graphic>
          <a:graphicData uri="http://schemas.openxmlformats.org/drawingml/2006/table">
            <a:tbl>
              <a:tblPr firstRow="1" bandRow="1">
                <a:noFill/>
              </a:tblPr>
              <a:tblGrid>
                <a:gridCol w="613775"/>
                <a:gridCol w="613775"/>
                <a:gridCol w="613775"/>
              </a:tblGrid>
              <a:tr h="370850">
                <a:tc>
                  <a:txBody>
                    <a:bodyPr/>
                    <a:lstStyle/>
                    <a:p>
                      <a:pPr marL="0" marR="0" lvl="0" indent="0" algn="ctr" rtl="0">
                        <a:lnSpc>
                          <a:spcPct val="100000"/>
                        </a:lnSpc>
                        <a:spcBef>
                          <a:spcPts val="0"/>
                        </a:spcBef>
                        <a:spcAft>
                          <a:spcPts val="0"/>
                        </a:spcAft>
                        <a:buNone/>
                      </a:pPr>
                      <a:r>
                        <a:rPr lang="en-US" sz="1400" b="1" u="none" strike="noStrike" cap="none"/>
                        <a:t>0</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1</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1</a:t>
                      </a:r>
                      <a:endParaRPr/>
                    </a:p>
                  </a:txBody>
                  <a:tcPr marL="91450" marR="91450" marT="45725" marB="45725">
                    <a:solidFill>
                      <a:schemeClr val="lt1"/>
                    </a:solidFill>
                  </a:tcPr>
                </a:tc>
              </a:tr>
              <a:tr h="370850">
                <a:tc>
                  <a:txBody>
                    <a:bodyPr/>
                    <a:lstStyle/>
                    <a:p>
                      <a:pPr marL="0" marR="0" lvl="0" indent="0" algn="ctr" rtl="0">
                        <a:lnSpc>
                          <a:spcPct val="100000"/>
                        </a:lnSpc>
                        <a:spcBef>
                          <a:spcPts val="0"/>
                        </a:spcBef>
                        <a:spcAft>
                          <a:spcPts val="0"/>
                        </a:spcAft>
                        <a:buNone/>
                      </a:pPr>
                      <a:r>
                        <a:rPr lang="en-US" sz="1400" b="1" u="none" strike="noStrike" cap="none"/>
                        <a:t>0</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1</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0</a:t>
                      </a:r>
                      <a:endParaRPr/>
                    </a:p>
                  </a:txBody>
                  <a:tcPr marL="91450" marR="91450" marT="45725" marB="45725">
                    <a:solidFill>
                      <a:schemeClr val="lt1"/>
                    </a:solidFill>
                  </a:tcPr>
                </a:tc>
              </a:tr>
              <a:tr h="177800">
                <a:tc>
                  <a:txBody>
                    <a:bodyPr/>
                    <a:lstStyle/>
                    <a:p>
                      <a:pPr marL="0" marR="0" lvl="0" indent="0" algn="ctr" rtl="0">
                        <a:lnSpc>
                          <a:spcPct val="100000"/>
                        </a:lnSpc>
                        <a:spcBef>
                          <a:spcPts val="0"/>
                        </a:spcBef>
                        <a:spcAft>
                          <a:spcPts val="0"/>
                        </a:spcAft>
                        <a:buNone/>
                      </a:pPr>
                      <a:r>
                        <a:rPr lang="en-US" sz="1400" b="1" u="none" strike="noStrike" cap="none"/>
                        <a:t>0</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0</a:t>
                      </a:r>
                      <a:endParaRPr/>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sz="1400" b="1" u="none" strike="noStrike" cap="none"/>
                        <a:t>1</a:t>
                      </a:r>
                      <a:endParaRPr/>
                    </a:p>
                  </a:txBody>
                  <a:tcPr marL="91450" marR="91450" marT="45725" marB="45725">
                    <a:solidFill>
                      <a:schemeClr val="lt1"/>
                    </a:solidFill>
                  </a:tcPr>
                </a:tc>
              </a:tr>
            </a:tbl>
          </a:graphicData>
        </a:graphic>
      </p:graphicFrame>
      <p:sp>
        <p:nvSpPr>
          <p:cNvPr id="9" name="Google Shape;448;p45"/>
          <p:cNvSpPr/>
          <p:nvPr/>
        </p:nvSpPr>
        <p:spPr>
          <a:xfrm>
            <a:off x="6536333" y="2527257"/>
            <a:ext cx="430967" cy="224852"/>
          </a:xfrm>
          <a:prstGeom prst="ellipse">
            <a:avLst/>
          </a:prstGeom>
          <a:no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latin typeface="Arial"/>
              <a:ea typeface="Arial"/>
              <a:cs typeface="Arial"/>
              <a:sym typeface="Arial"/>
            </a:endParaRPr>
          </a:p>
        </p:txBody>
      </p:sp>
      <p:cxnSp>
        <p:nvCxnSpPr>
          <p:cNvPr id="10" name="Google Shape;449;p45"/>
          <p:cNvCxnSpPr/>
          <p:nvPr/>
        </p:nvCxnSpPr>
        <p:spPr>
          <a:xfrm>
            <a:off x="6855185" y="2752109"/>
            <a:ext cx="464695" cy="276580"/>
          </a:xfrm>
          <a:prstGeom prst="straightConnector1">
            <a:avLst/>
          </a:prstGeom>
          <a:noFill/>
          <a:ln w="19050" cap="flat" cmpd="sng">
            <a:solidFill>
              <a:srgbClr val="FF0000"/>
            </a:solidFill>
            <a:prstDash val="solid"/>
            <a:round/>
            <a:headEnd type="none" w="sm" len="sm"/>
            <a:tailEnd type="none" w="sm" len="sm"/>
          </a:ln>
        </p:spPr>
      </p:cxnSp>
      <p:cxnSp>
        <p:nvCxnSpPr>
          <p:cNvPr id="11" name="Google Shape;450;p45"/>
          <p:cNvCxnSpPr/>
          <p:nvPr/>
        </p:nvCxnSpPr>
        <p:spPr>
          <a:xfrm rot="10800000">
            <a:off x="6751816" y="2271685"/>
            <a:ext cx="0" cy="255572"/>
          </a:xfrm>
          <a:prstGeom prst="straightConnector1">
            <a:avLst/>
          </a:prstGeom>
          <a:noFill/>
          <a:ln w="28575" cap="flat" cmpd="sng">
            <a:solidFill>
              <a:srgbClr val="FF0000"/>
            </a:solidFill>
            <a:prstDash val="solid"/>
            <a:round/>
            <a:headEnd type="none" w="sm" len="sm"/>
            <a:tailEnd type="none" w="sm" len="sm"/>
          </a:ln>
        </p:spPr>
      </p:cxnSp>
      <p:cxnSp>
        <p:nvCxnSpPr>
          <p:cNvPr id="12" name="Google Shape;451;p45"/>
          <p:cNvCxnSpPr/>
          <p:nvPr/>
        </p:nvCxnSpPr>
        <p:spPr>
          <a:xfrm>
            <a:off x="6751816" y="2271685"/>
            <a:ext cx="568064" cy="0"/>
          </a:xfrm>
          <a:prstGeom prst="straightConnector1">
            <a:avLst/>
          </a:prstGeom>
          <a:noFill/>
          <a:ln w="19050" cap="flat" cmpd="sng">
            <a:solidFill>
              <a:srgbClr val="FF0000"/>
            </a:solidFill>
            <a:prstDash val="solid"/>
            <a:round/>
            <a:headEnd type="none" w="sm" len="sm"/>
            <a:tailEnd type="none" w="sm" len="sm"/>
          </a:ln>
        </p:spPr>
      </p:cxnSp>
      <p:sp>
        <p:nvSpPr>
          <p:cNvPr id="13" name="Google Shape;452;p45"/>
          <p:cNvSpPr txBox="1"/>
          <p:nvPr/>
        </p:nvSpPr>
        <p:spPr>
          <a:xfrm>
            <a:off x="2199172" y="1344489"/>
            <a:ext cx="3291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p</a:t>
            </a:r>
            <a:endParaRPr/>
          </a:p>
        </p:txBody>
      </p:sp>
      <p:sp>
        <p:nvSpPr>
          <p:cNvPr id="14" name="Google Shape;453;p45"/>
          <p:cNvSpPr txBox="1"/>
          <p:nvPr/>
        </p:nvSpPr>
        <p:spPr>
          <a:xfrm>
            <a:off x="6280859" y="1577157"/>
            <a:ext cx="196371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latin typeface="Arial"/>
                <a:ea typeface="Arial"/>
                <a:cs typeface="Arial"/>
                <a:sym typeface="Arial"/>
              </a:rPr>
              <a:t>m-paths</a:t>
            </a:r>
            <a:endParaRPr/>
          </a:p>
        </p:txBody>
      </p:sp>
      <p:cxnSp>
        <p:nvCxnSpPr>
          <p:cNvPr id="15" name="Google Shape;454;p45"/>
          <p:cNvCxnSpPr/>
          <p:nvPr/>
        </p:nvCxnSpPr>
        <p:spPr>
          <a:xfrm>
            <a:off x="1611443" y="1577157"/>
            <a:ext cx="512784" cy="0"/>
          </a:xfrm>
          <a:prstGeom prst="straightConnector1">
            <a:avLst/>
          </a:prstGeom>
          <a:noFill/>
          <a:ln w="28575" cap="flat" cmpd="sng">
            <a:solidFill>
              <a:srgbClr val="FF0000"/>
            </a:solidFill>
            <a:prstDash val="solid"/>
            <a:round/>
            <a:headEnd type="none" w="sm" len="sm"/>
            <a:tailEnd type="none" w="sm" len="sm"/>
          </a:ln>
        </p:spPr>
      </p:cxnSp>
    </p:spTree>
    <p:extLst>
      <p:ext uri="{BB962C8B-B14F-4D97-AF65-F5344CB8AC3E}">
        <p14:creationId xmlns:p14="http://schemas.microsoft.com/office/powerpoint/2010/main" val="27787564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59;p46"/>
          <p:cNvSpPr txBox="1"/>
          <p:nvPr/>
        </p:nvSpPr>
        <p:spPr>
          <a:xfrm>
            <a:off x="112426" y="78619"/>
            <a:ext cx="9129010" cy="2862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Define 4-adjacency, 8-adjacency and m-adjacency. Consider the image segment shown. </a:t>
            </a:r>
            <a:endParaRPr/>
          </a:p>
          <a:p>
            <a:pPr marL="0" marR="0" lvl="0" indent="0" algn="l"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Let V={1,2} and compute the length of the shortest 4- ,8- and m- path between p and q. If a particular path does not exist between these two points, explain why? 	</a:t>
            </a:r>
            <a:endParaRPr/>
          </a:p>
        </p:txBody>
      </p:sp>
      <p:graphicFrame>
        <p:nvGraphicFramePr>
          <p:cNvPr id="3" name="Google Shape;460;p46"/>
          <p:cNvGraphicFramePr/>
          <p:nvPr>
            <p:extLst>
              <p:ext uri="{D42A27DB-BD31-4B8C-83A1-F6EECF244321}">
                <p14:modId xmlns:p14="http://schemas.microsoft.com/office/powerpoint/2010/main" val="845273100"/>
              </p:ext>
            </p:extLst>
          </p:nvPr>
        </p:nvGraphicFramePr>
        <p:xfrm>
          <a:off x="3740045" y="532255"/>
          <a:ext cx="2351000" cy="1483400"/>
        </p:xfrm>
        <a:graphic>
          <a:graphicData uri="http://schemas.openxmlformats.org/drawingml/2006/table">
            <a:tbl>
              <a:tblPr firstRow="1" bandRow="1">
                <a:noFill/>
              </a:tblPr>
              <a:tblGrid>
                <a:gridCol w="587750"/>
                <a:gridCol w="587750"/>
                <a:gridCol w="587750"/>
                <a:gridCol w="587750"/>
              </a:tblGrid>
              <a:tr h="370850">
                <a:tc>
                  <a:txBody>
                    <a:bodyPr/>
                    <a:lstStyle/>
                    <a:p>
                      <a:pPr marL="0" marR="0" lvl="0" indent="0" algn="l" rtl="0">
                        <a:lnSpc>
                          <a:spcPct val="100000"/>
                        </a:lnSpc>
                        <a:spcBef>
                          <a:spcPts val="0"/>
                        </a:spcBef>
                        <a:spcAft>
                          <a:spcPts val="0"/>
                        </a:spcAft>
                        <a:buNone/>
                      </a:pPr>
                      <a:r>
                        <a:rPr lang="en-US" sz="1400" u="none" strike="noStrike" cap="none"/>
                        <a:t>4</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2</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3</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2</a:t>
                      </a:r>
                      <a:endParaRPr/>
                    </a:p>
                  </a:txBody>
                  <a:tcPr marL="91450" marR="91450" marT="45725" marB="45725">
                    <a:solidFill>
                      <a:schemeClr val="lt1"/>
                    </a:solidFill>
                  </a:tcPr>
                </a:tc>
              </a:tr>
              <a:tr h="370850">
                <a:tc>
                  <a:txBody>
                    <a:bodyPr/>
                    <a:lstStyle/>
                    <a:p>
                      <a:pPr marL="0" marR="0" lvl="0" indent="0" algn="l" rtl="0">
                        <a:lnSpc>
                          <a:spcPct val="100000"/>
                        </a:lnSpc>
                        <a:spcBef>
                          <a:spcPts val="0"/>
                        </a:spcBef>
                        <a:spcAft>
                          <a:spcPts val="0"/>
                        </a:spcAft>
                        <a:buNone/>
                      </a:pPr>
                      <a:r>
                        <a:rPr lang="en-US" sz="1400" u="none" strike="noStrike" cap="none"/>
                        <a:t>3</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3</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1</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3</a:t>
                      </a:r>
                      <a:endParaRPr/>
                    </a:p>
                  </a:txBody>
                  <a:tcPr marL="91450" marR="91450" marT="45725" marB="45725">
                    <a:solidFill>
                      <a:schemeClr val="lt1"/>
                    </a:solidFill>
                  </a:tcPr>
                </a:tc>
              </a:tr>
              <a:tr h="370850">
                <a:tc>
                  <a:txBody>
                    <a:bodyPr/>
                    <a:lstStyle/>
                    <a:p>
                      <a:pPr marL="0" marR="0" lvl="0" indent="0" algn="l" rtl="0">
                        <a:lnSpc>
                          <a:spcPct val="100000"/>
                        </a:lnSpc>
                        <a:spcBef>
                          <a:spcPts val="0"/>
                        </a:spcBef>
                        <a:spcAft>
                          <a:spcPts val="0"/>
                        </a:spcAft>
                        <a:buNone/>
                      </a:pPr>
                      <a:r>
                        <a:rPr lang="en-US" sz="1400" u="none" strike="noStrike" cap="none"/>
                        <a:t>2</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3</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2</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2</a:t>
                      </a:r>
                      <a:endParaRPr/>
                    </a:p>
                  </a:txBody>
                  <a:tcPr marL="91450" marR="91450" marT="45725" marB="45725">
                    <a:solidFill>
                      <a:schemeClr val="lt1"/>
                    </a:solidFill>
                  </a:tcPr>
                </a:tc>
              </a:tr>
              <a:tr h="370850">
                <a:tc>
                  <a:txBody>
                    <a:bodyPr/>
                    <a:lstStyle/>
                    <a:p>
                      <a:pPr marL="0" marR="0" lvl="0" indent="0" algn="l" rtl="0">
                        <a:lnSpc>
                          <a:spcPct val="100000"/>
                        </a:lnSpc>
                        <a:spcBef>
                          <a:spcPts val="0"/>
                        </a:spcBef>
                        <a:spcAft>
                          <a:spcPts val="0"/>
                        </a:spcAft>
                        <a:buNone/>
                      </a:pPr>
                      <a:r>
                        <a:rPr lang="en-US" sz="1400" u="none" strike="noStrike" cap="none"/>
                        <a:t>2</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1</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2</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3</a:t>
                      </a:r>
                      <a:endParaRPr/>
                    </a:p>
                  </a:txBody>
                  <a:tcPr marL="91450" marR="91450" marT="45725" marB="45725">
                    <a:solidFill>
                      <a:schemeClr val="lt1"/>
                    </a:solidFill>
                  </a:tcPr>
                </a:tc>
              </a:tr>
            </a:tbl>
          </a:graphicData>
        </a:graphic>
      </p:graphicFrame>
      <p:sp>
        <p:nvSpPr>
          <p:cNvPr id="4" name="Google Shape;461;p46"/>
          <p:cNvSpPr txBox="1"/>
          <p:nvPr/>
        </p:nvSpPr>
        <p:spPr>
          <a:xfrm>
            <a:off x="5798697" y="532255"/>
            <a:ext cx="4197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q</a:t>
            </a:r>
            <a:endParaRPr/>
          </a:p>
        </p:txBody>
      </p:sp>
      <p:sp>
        <p:nvSpPr>
          <p:cNvPr id="5" name="Google Shape;462;p46"/>
          <p:cNvSpPr txBox="1"/>
          <p:nvPr/>
        </p:nvSpPr>
        <p:spPr>
          <a:xfrm>
            <a:off x="4099809" y="1707838"/>
            <a:ext cx="4197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p</a:t>
            </a:r>
            <a:endParaRPr/>
          </a:p>
        </p:txBody>
      </p:sp>
      <p:sp>
        <p:nvSpPr>
          <p:cNvPr id="6" name="Google Shape;463;p46"/>
          <p:cNvSpPr txBox="1"/>
          <p:nvPr/>
        </p:nvSpPr>
        <p:spPr>
          <a:xfrm>
            <a:off x="112426" y="2892549"/>
            <a:ext cx="920396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latin typeface="Arial"/>
                <a:ea typeface="Arial"/>
                <a:cs typeface="Arial"/>
                <a:sym typeface="Arial"/>
              </a:rPr>
              <a:t>4- path between q and p is not possible, because q has no 4 adjacent pixels with values 1 or 2. </a:t>
            </a:r>
            <a:endParaRPr/>
          </a:p>
        </p:txBody>
      </p:sp>
      <p:sp>
        <p:nvSpPr>
          <p:cNvPr id="7" name="Google Shape;464;p46"/>
          <p:cNvSpPr txBox="1"/>
          <p:nvPr/>
        </p:nvSpPr>
        <p:spPr>
          <a:xfrm>
            <a:off x="112426" y="3687436"/>
            <a:ext cx="3627619"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latin typeface="Arial"/>
                <a:ea typeface="Arial"/>
                <a:cs typeface="Arial"/>
                <a:sym typeface="Arial"/>
              </a:rPr>
              <a:t>8- path between q and p is possible, </a:t>
            </a:r>
            <a:endParaRPr/>
          </a:p>
          <a:p>
            <a:pPr marL="0" marR="0" lvl="0" indent="0" algn="l" rtl="0">
              <a:lnSpc>
                <a:spcPct val="100000"/>
              </a:lnSpc>
              <a:spcBef>
                <a:spcPts val="0"/>
              </a:spcBef>
              <a:spcAft>
                <a:spcPts val="0"/>
              </a:spcAft>
              <a:buNone/>
            </a:pPr>
            <a:endParaRPr sz="1400" b="1" i="0" u="none" strike="noStrike" cap="none">
              <a:latin typeface="Arial"/>
              <a:ea typeface="Arial"/>
              <a:cs typeface="Arial"/>
              <a:sym typeface="Arial"/>
            </a:endParaRPr>
          </a:p>
        </p:txBody>
      </p:sp>
      <p:graphicFrame>
        <p:nvGraphicFramePr>
          <p:cNvPr id="8" name="Google Shape;465;p46"/>
          <p:cNvGraphicFramePr/>
          <p:nvPr>
            <p:extLst>
              <p:ext uri="{D42A27DB-BD31-4B8C-83A1-F6EECF244321}">
                <p14:modId xmlns:p14="http://schemas.microsoft.com/office/powerpoint/2010/main" val="1956834877"/>
              </p:ext>
            </p:extLst>
          </p:nvPr>
        </p:nvGraphicFramePr>
        <p:xfrm>
          <a:off x="3657599" y="3374694"/>
          <a:ext cx="2351000" cy="1483400"/>
        </p:xfrm>
        <a:graphic>
          <a:graphicData uri="http://schemas.openxmlformats.org/drawingml/2006/table">
            <a:tbl>
              <a:tblPr firstRow="1" bandRow="1">
                <a:noFill/>
              </a:tblPr>
              <a:tblGrid>
                <a:gridCol w="587750"/>
                <a:gridCol w="587750"/>
                <a:gridCol w="587750"/>
                <a:gridCol w="587750"/>
              </a:tblGrid>
              <a:tr h="370850">
                <a:tc>
                  <a:txBody>
                    <a:bodyPr/>
                    <a:lstStyle/>
                    <a:p>
                      <a:pPr marL="0" marR="0" lvl="0" indent="0" algn="l" rtl="0">
                        <a:lnSpc>
                          <a:spcPct val="100000"/>
                        </a:lnSpc>
                        <a:spcBef>
                          <a:spcPts val="0"/>
                        </a:spcBef>
                        <a:spcAft>
                          <a:spcPts val="0"/>
                        </a:spcAft>
                        <a:buNone/>
                      </a:pPr>
                      <a:r>
                        <a:rPr lang="en-US" sz="1400" u="none" strike="noStrike" cap="none"/>
                        <a:t>4</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2</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3</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2</a:t>
                      </a:r>
                      <a:endParaRPr/>
                    </a:p>
                  </a:txBody>
                  <a:tcPr marL="91450" marR="91450" marT="45725" marB="45725">
                    <a:solidFill>
                      <a:schemeClr val="lt1"/>
                    </a:solidFill>
                  </a:tcPr>
                </a:tc>
              </a:tr>
              <a:tr h="370850">
                <a:tc>
                  <a:txBody>
                    <a:bodyPr/>
                    <a:lstStyle/>
                    <a:p>
                      <a:pPr marL="0" marR="0" lvl="0" indent="0" algn="l" rtl="0">
                        <a:lnSpc>
                          <a:spcPct val="100000"/>
                        </a:lnSpc>
                        <a:spcBef>
                          <a:spcPts val="0"/>
                        </a:spcBef>
                        <a:spcAft>
                          <a:spcPts val="0"/>
                        </a:spcAft>
                        <a:buNone/>
                      </a:pPr>
                      <a:r>
                        <a:rPr lang="en-US" sz="1400" u="none" strike="noStrike" cap="none"/>
                        <a:t>3</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3</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1</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3</a:t>
                      </a:r>
                      <a:endParaRPr/>
                    </a:p>
                  </a:txBody>
                  <a:tcPr marL="91450" marR="91450" marT="45725" marB="45725">
                    <a:solidFill>
                      <a:schemeClr val="lt1"/>
                    </a:solidFill>
                  </a:tcPr>
                </a:tc>
              </a:tr>
              <a:tr h="370850">
                <a:tc>
                  <a:txBody>
                    <a:bodyPr/>
                    <a:lstStyle/>
                    <a:p>
                      <a:pPr marL="0" marR="0" lvl="0" indent="0" algn="l" rtl="0">
                        <a:lnSpc>
                          <a:spcPct val="100000"/>
                        </a:lnSpc>
                        <a:spcBef>
                          <a:spcPts val="0"/>
                        </a:spcBef>
                        <a:spcAft>
                          <a:spcPts val="0"/>
                        </a:spcAft>
                        <a:buNone/>
                      </a:pPr>
                      <a:r>
                        <a:rPr lang="en-US" sz="1400" u="none" strike="noStrike" cap="none"/>
                        <a:t>2</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3</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2</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2</a:t>
                      </a:r>
                      <a:endParaRPr/>
                    </a:p>
                  </a:txBody>
                  <a:tcPr marL="91450" marR="91450" marT="45725" marB="45725">
                    <a:solidFill>
                      <a:schemeClr val="lt1"/>
                    </a:solidFill>
                  </a:tcPr>
                </a:tc>
              </a:tr>
              <a:tr h="370850">
                <a:tc>
                  <a:txBody>
                    <a:bodyPr/>
                    <a:lstStyle/>
                    <a:p>
                      <a:pPr marL="0" marR="0" lvl="0" indent="0" algn="l" rtl="0">
                        <a:lnSpc>
                          <a:spcPct val="100000"/>
                        </a:lnSpc>
                        <a:spcBef>
                          <a:spcPts val="0"/>
                        </a:spcBef>
                        <a:spcAft>
                          <a:spcPts val="0"/>
                        </a:spcAft>
                        <a:buNone/>
                      </a:pPr>
                      <a:r>
                        <a:rPr lang="en-US" sz="1400" u="none" strike="noStrike" cap="none"/>
                        <a:t>2</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1</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2</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3</a:t>
                      </a:r>
                      <a:endParaRPr/>
                    </a:p>
                  </a:txBody>
                  <a:tcPr marL="91450" marR="91450" marT="45725" marB="45725">
                    <a:solidFill>
                      <a:schemeClr val="lt1"/>
                    </a:solidFill>
                  </a:tcPr>
                </a:tc>
              </a:tr>
            </a:tbl>
          </a:graphicData>
        </a:graphic>
      </p:graphicFrame>
      <p:sp>
        <p:nvSpPr>
          <p:cNvPr id="9" name="Google Shape;466;p46"/>
          <p:cNvSpPr txBox="1"/>
          <p:nvPr/>
        </p:nvSpPr>
        <p:spPr>
          <a:xfrm>
            <a:off x="4047343" y="4579885"/>
            <a:ext cx="4197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p</a:t>
            </a:r>
            <a:endParaRPr/>
          </a:p>
        </p:txBody>
      </p:sp>
      <p:sp>
        <p:nvSpPr>
          <p:cNvPr id="10" name="Google Shape;467;p46"/>
          <p:cNvSpPr txBox="1"/>
          <p:nvPr/>
        </p:nvSpPr>
        <p:spPr>
          <a:xfrm>
            <a:off x="5798697" y="3345086"/>
            <a:ext cx="4197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q</a:t>
            </a:r>
            <a:endParaRPr/>
          </a:p>
        </p:txBody>
      </p:sp>
      <p:cxnSp>
        <p:nvCxnSpPr>
          <p:cNvPr id="11" name="Google Shape;468;p46"/>
          <p:cNvCxnSpPr/>
          <p:nvPr/>
        </p:nvCxnSpPr>
        <p:spPr>
          <a:xfrm flipH="1">
            <a:off x="4976734" y="3575154"/>
            <a:ext cx="532151" cy="314794"/>
          </a:xfrm>
          <a:prstGeom prst="straightConnector1">
            <a:avLst/>
          </a:prstGeom>
          <a:noFill/>
          <a:ln w="19050" cap="flat" cmpd="sng">
            <a:solidFill>
              <a:srgbClr val="FF0000"/>
            </a:solidFill>
            <a:prstDash val="solid"/>
            <a:round/>
            <a:headEnd type="none" w="sm" len="sm"/>
            <a:tailEnd type="none" w="sm" len="sm"/>
          </a:ln>
        </p:spPr>
      </p:cxnSp>
      <p:cxnSp>
        <p:nvCxnSpPr>
          <p:cNvPr id="12" name="Google Shape;469;p46"/>
          <p:cNvCxnSpPr/>
          <p:nvPr/>
        </p:nvCxnSpPr>
        <p:spPr>
          <a:xfrm>
            <a:off x="4980482" y="3949537"/>
            <a:ext cx="0" cy="267067"/>
          </a:xfrm>
          <a:prstGeom prst="straightConnector1">
            <a:avLst/>
          </a:prstGeom>
          <a:noFill/>
          <a:ln w="19050" cap="flat" cmpd="sng">
            <a:solidFill>
              <a:srgbClr val="FF0000"/>
            </a:solidFill>
            <a:prstDash val="solid"/>
            <a:round/>
            <a:headEnd type="none" w="sm" len="sm"/>
            <a:tailEnd type="none" w="sm" len="sm"/>
          </a:ln>
        </p:spPr>
      </p:cxnSp>
      <p:cxnSp>
        <p:nvCxnSpPr>
          <p:cNvPr id="13" name="Google Shape;470;p46"/>
          <p:cNvCxnSpPr/>
          <p:nvPr/>
        </p:nvCxnSpPr>
        <p:spPr>
          <a:xfrm flipH="1">
            <a:off x="4362136" y="4312818"/>
            <a:ext cx="605854" cy="298427"/>
          </a:xfrm>
          <a:prstGeom prst="straightConnector1">
            <a:avLst/>
          </a:prstGeom>
          <a:noFill/>
          <a:ln w="19050" cap="flat" cmpd="sng">
            <a:solidFill>
              <a:srgbClr val="FF0000"/>
            </a:solidFill>
            <a:prstDash val="solid"/>
            <a:round/>
            <a:headEnd type="none" w="sm" len="sm"/>
            <a:tailEnd type="none" w="sm" len="sm"/>
          </a:ln>
        </p:spPr>
      </p:cxnSp>
      <p:cxnSp>
        <p:nvCxnSpPr>
          <p:cNvPr id="14" name="Google Shape;471;p46"/>
          <p:cNvCxnSpPr/>
          <p:nvPr/>
        </p:nvCxnSpPr>
        <p:spPr>
          <a:xfrm rot="10800000">
            <a:off x="3837481" y="4641226"/>
            <a:ext cx="524655" cy="0"/>
          </a:xfrm>
          <a:prstGeom prst="straightConnector1">
            <a:avLst/>
          </a:prstGeom>
          <a:noFill/>
          <a:ln w="19050" cap="flat" cmpd="sng">
            <a:solidFill>
              <a:srgbClr val="FF0000"/>
            </a:solidFill>
            <a:prstDash val="solid"/>
            <a:round/>
            <a:headEnd type="none" w="sm" len="sm"/>
            <a:tailEnd type="none" w="sm" len="sm"/>
          </a:ln>
        </p:spPr>
      </p:cxnSp>
      <p:sp>
        <p:nvSpPr>
          <p:cNvPr id="15" name="Google Shape;472;p46"/>
          <p:cNvSpPr txBox="1"/>
          <p:nvPr/>
        </p:nvSpPr>
        <p:spPr>
          <a:xfrm>
            <a:off x="6693108" y="3837482"/>
            <a:ext cx="154398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latin typeface="Arial"/>
                <a:ea typeface="Arial"/>
                <a:cs typeface="Arial"/>
                <a:sym typeface="Arial"/>
              </a:rPr>
              <a:t>Length =4</a:t>
            </a:r>
            <a:endParaRPr/>
          </a:p>
        </p:txBody>
      </p:sp>
    </p:spTree>
    <p:extLst>
      <p:ext uri="{BB962C8B-B14F-4D97-AF65-F5344CB8AC3E}">
        <p14:creationId xmlns:p14="http://schemas.microsoft.com/office/powerpoint/2010/main" val="277875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77;p47"/>
          <p:cNvSpPr txBox="1"/>
          <p:nvPr/>
        </p:nvSpPr>
        <p:spPr>
          <a:xfrm>
            <a:off x="0" y="212892"/>
            <a:ext cx="3627619"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latin typeface="Arial"/>
                <a:ea typeface="Arial"/>
                <a:cs typeface="Arial"/>
                <a:sym typeface="Arial"/>
              </a:rPr>
              <a:t>m- path between q and p is possible, </a:t>
            </a:r>
            <a:endParaRPr/>
          </a:p>
          <a:p>
            <a:pPr marL="0" marR="0" lvl="0" indent="0" algn="l" rtl="0">
              <a:lnSpc>
                <a:spcPct val="100000"/>
              </a:lnSpc>
              <a:spcBef>
                <a:spcPts val="0"/>
              </a:spcBef>
              <a:spcAft>
                <a:spcPts val="0"/>
              </a:spcAft>
              <a:buNone/>
            </a:pPr>
            <a:endParaRPr sz="1400" b="1" i="0" u="none" strike="noStrike" cap="none">
              <a:latin typeface="Arial"/>
              <a:ea typeface="Arial"/>
              <a:cs typeface="Arial"/>
              <a:sym typeface="Arial"/>
            </a:endParaRPr>
          </a:p>
        </p:txBody>
      </p:sp>
      <p:graphicFrame>
        <p:nvGraphicFramePr>
          <p:cNvPr id="3" name="Google Shape;478;p47"/>
          <p:cNvGraphicFramePr/>
          <p:nvPr>
            <p:extLst>
              <p:ext uri="{D42A27DB-BD31-4B8C-83A1-F6EECF244321}">
                <p14:modId xmlns:p14="http://schemas.microsoft.com/office/powerpoint/2010/main" val="3379008373"/>
              </p:ext>
            </p:extLst>
          </p:nvPr>
        </p:nvGraphicFramePr>
        <p:xfrm>
          <a:off x="3657599" y="331688"/>
          <a:ext cx="2351000" cy="1483400"/>
        </p:xfrm>
        <a:graphic>
          <a:graphicData uri="http://schemas.openxmlformats.org/drawingml/2006/table">
            <a:tbl>
              <a:tblPr firstRow="1" bandRow="1">
                <a:noFill/>
              </a:tblPr>
              <a:tblGrid>
                <a:gridCol w="587750"/>
                <a:gridCol w="587750"/>
                <a:gridCol w="587750"/>
                <a:gridCol w="587750"/>
              </a:tblGrid>
              <a:tr h="370850">
                <a:tc>
                  <a:txBody>
                    <a:bodyPr/>
                    <a:lstStyle/>
                    <a:p>
                      <a:pPr marL="0" marR="0" lvl="0" indent="0" algn="l" rtl="0">
                        <a:lnSpc>
                          <a:spcPct val="100000"/>
                        </a:lnSpc>
                        <a:spcBef>
                          <a:spcPts val="0"/>
                        </a:spcBef>
                        <a:spcAft>
                          <a:spcPts val="0"/>
                        </a:spcAft>
                        <a:buNone/>
                      </a:pPr>
                      <a:r>
                        <a:rPr lang="en-US" sz="1400" u="none" strike="noStrike" cap="none"/>
                        <a:t>4</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2</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3</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2</a:t>
                      </a:r>
                      <a:endParaRPr/>
                    </a:p>
                  </a:txBody>
                  <a:tcPr marL="91450" marR="91450" marT="45725" marB="45725">
                    <a:solidFill>
                      <a:schemeClr val="lt1"/>
                    </a:solidFill>
                  </a:tcPr>
                </a:tc>
              </a:tr>
              <a:tr h="370850">
                <a:tc>
                  <a:txBody>
                    <a:bodyPr/>
                    <a:lstStyle/>
                    <a:p>
                      <a:pPr marL="0" marR="0" lvl="0" indent="0" algn="l" rtl="0">
                        <a:lnSpc>
                          <a:spcPct val="100000"/>
                        </a:lnSpc>
                        <a:spcBef>
                          <a:spcPts val="0"/>
                        </a:spcBef>
                        <a:spcAft>
                          <a:spcPts val="0"/>
                        </a:spcAft>
                        <a:buNone/>
                      </a:pPr>
                      <a:r>
                        <a:rPr lang="en-US" sz="1400" u="none" strike="noStrike" cap="none"/>
                        <a:t>3</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3</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1</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3</a:t>
                      </a:r>
                      <a:endParaRPr/>
                    </a:p>
                  </a:txBody>
                  <a:tcPr marL="91450" marR="91450" marT="45725" marB="45725">
                    <a:solidFill>
                      <a:schemeClr val="lt1"/>
                    </a:solidFill>
                  </a:tcPr>
                </a:tc>
              </a:tr>
              <a:tr h="370850">
                <a:tc>
                  <a:txBody>
                    <a:bodyPr/>
                    <a:lstStyle/>
                    <a:p>
                      <a:pPr marL="0" marR="0" lvl="0" indent="0" algn="l" rtl="0">
                        <a:lnSpc>
                          <a:spcPct val="100000"/>
                        </a:lnSpc>
                        <a:spcBef>
                          <a:spcPts val="0"/>
                        </a:spcBef>
                        <a:spcAft>
                          <a:spcPts val="0"/>
                        </a:spcAft>
                        <a:buNone/>
                      </a:pPr>
                      <a:r>
                        <a:rPr lang="en-US" sz="1400" u="none" strike="noStrike" cap="none"/>
                        <a:t>2</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3</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2</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2</a:t>
                      </a:r>
                      <a:endParaRPr/>
                    </a:p>
                  </a:txBody>
                  <a:tcPr marL="91450" marR="91450" marT="45725" marB="45725">
                    <a:solidFill>
                      <a:schemeClr val="lt1"/>
                    </a:solidFill>
                  </a:tcPr>
                </a:tc>
              </a:tr>
              <a:tr h="370850">
                <a:tc>
                  <a:txBody>
                    <a:bodyPr/>
                    <a:lstStyle/>
                    <a:p>
                      <a:pPr marL="0" marR="0" lvl="0" indent="0" algn="l" rtl="0">
                        <a:lnSpc>
                          <a:spcPct val="100000"/>
                        </a:lnSpc>
                        <a:spcBef>
                          <a:spcPts val="0"/>
                        </a:spcBef>
                        <a:spcAft>
                          <a:spcPts val="0"/>
                        </a:spcAft>
                        <a:buNone/>
                      </a:pPr>
                      <a:r>
                        <a:rPr lang="en-US" sz="1400" u="none" strike="noStrike" cap="none"/>
                        <a:t>2</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1</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2</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None/>
                      </a:pPr>
                      <a:r>
                        <a:rPr lang="en-US" sz="1400" u="none" strike="noStrike" cap="none"/>
                        <a:t>3</a:t>
                      </a:r>
                      <a:endParaRPr/>
                    </a:p>
                  </a:txBody>
                  <a:tcPr marL="91450" marR="91450" marT="45725" marB="45725">
                    <a:solidFill>
                      <a:schemeClr val="lt1"/>
                    </a:solidFill>
                  </a:tcPr>
                </a:tc>
              </a:tr>
            </a:tbl>
          </a:graphicData>
        </a:graphic>
      </p:graphicFrame>
      <p:sp>
        <p:nvSpPr>
          <p:cNvPr id="4" name="Google Shape;479;p47"/>
          <p:cNvSpPr txBox="1"/>
          <p:nvPr/>
        </p:nvSpPr>
        <p:spPr>
          <a:xfrm>
            <a:off x="4047343" y="1536879"/>
            <a:ext cx="4197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p</a:t>
            </a:r>
            <a:endParaRPr/>
          </a:p>
        </p:txBody>
      </p:sp>
      <p:sp>
        <p:nvSpPr>
          <p:cNvPr id="5" name="Google Shape;480;p47"/>
          <p:cNvSpPr txBox="1"/>
          <p:nvPr/>
        </p:nvSpPr>
        <p:spPr>
          <a:xfrm>
            <a:off x="5798697" y="302080"/>
            <a:ext cx="4197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q</a:t>
            </a:r>
            <a:endParaRPr/>
          </a:p>
        </p:txBody>
      </p:sp>
      <p:cxnSp>
        <p:nvCxnSpPr>
          <p:cNvPr id="6" name="Google Shape;481;p47"/>
          <p:cNvCxnSpPr/>
          <p:nvPr/>
        </p:nvCxnSpPr>
        <p:spPr>
          <a:xfrm flipH="1">
            <a:off x="4999220" y="502170"/>
            <a:ext cx="539646" cy="344774"/>
          </a:xfrm>
          <a:prstGeom prst="straightConnector1">
            <a:avLst/>
          </a:prstGeom>
          <a:noFill/>
          <a:ln w="12700" cap="flat" cmpd="sng">
            <a:solidFill>
              <a:srgbClr val="FF0000"/>
            </a:solidFill>
            <a:prstDash val="solid"/>
            <a:round/>
            <a:headEnd type="none" w="sm" len="sm"/>
            <a:tailEnd type="none" w="sm" len="sm"/>
          </a:ln>
        </p:spPr>
      </p:cxnSp>
      <p:cxnSp>
        <p:nvCxnSpPr>
          <p:cNvPr id="7" name="Google Shape;482;p47"/>
          <p:cNvCxnSpPr/>
          <p:nvPr/>
        </p:nvCxnSpPr>
        <p:spPr>
          <a:xfrm>
            <a:off x="4999220" y="906905"/>
            <a:ext cx="0" cy="262328"/>
          </a:xfrm>
          <a:prstGeom prst="straightConnector1">
            <a:avLst/>
          </a:prstGeom>
          <a:noFill/>
          <a:ln w="19050" cap="flat" cmpd="sng">
            <a:solidFill>
              <a:srgbClr val="FF0000"/>
            </a:solidFill>
            <a:prstDash val="solid"/>
            <a:round/>
            <a:headEnd type="none" w="sm" len="sm"/>
            <a:tailEnd type="none" w="sm" len="sm"/>
          </a:ln>
        </p:spPr>
      </p:cxnSp>
      <p:cxnSp>
        <p:nvCxnSpPr>
          <p:cNvPr id="8" name="Google Shape;483;p47"/>
          <p:cNvCxnSpPr/>
          <p:nvPr/>
        </p:nvCxnSpPr>
        <p:spPr>
          <a:xfrm>
            <a:off x="4999220" y="1296649"/>
            <a:ext cx="0" cy="240230"/>
          </a:xfrm>
          <a:prstGeom prst="straightConnector1">
            <a:avLst/>
          </a:prstGeom>
          <a:noFill/>
          <a:ln w="19050" cap="flat" cmpd="sng">
            <a:solidFill>
              <a:srgbClr val="FF0000"/>
            </a:solidFill>
            <a:prstDash val="solid"/>
            <a:round/>
            <a:headEnd type="none" w="sm" len="sm"/>
            <a:tailEnd type="none" w="sm" len="sm"/>
          </a:ln>
        </p:spPr>
      </p:cxnSp>
      <p:cxnSp>
        <p:nvCxnSpPr>
          <p:cNvPr id="9" name="Google Shape;484;p47"/>
          <p:cNvCxnSpPr/>
          <p:nvPr/>
        </p:nvCxnSpPr>
        <p:spPr>
          <a:xfrm rot="10800000">
            <a:off x="4369633" y="1641423"/>
            <a:ext cx="577121" cy="0"/>
          </a:xfrm>
          <a:prstGeom prst="straightConnector1">
            <a:avLst/>
          </a:prstGeom>
          <a:noFill/>
          <a:ln w="19050" cap="flat" cmpd="sng">
            <a:solidFill>
              <a:srgbClr val="FF0000"/>
            </a:solidFill>
            <a:prstDash val="solid"/>
            <a:round/>
            <a:headEnd type="none" w="sm" len="sm"/>
            <a:tailEnd type="none" w="sm" len="sm"/>
          </a:ln>
        </p:spPr>
      </p:cxnSp>
      <p:cxnSp>
        <p:nvCxnSpPr>
          <p:cNvPr id="10" name="Google Shape;485;p47"/>
          <p:cNvCxnSpPr/>
          <p:nvPr/>
        </p:nvCxnSpPr>
        <p:spPr>
          <a:xfrm rot="10800000">
            <a:off x="3807501" y="1641423"/>
            <a:ext cx="562132" cy="0"/>
          </a:xfrm>
          <a:prstGeom prst="straightConnector1">
            <a:avLst/>
          </a:prstGeom>
          <a:noFill/>
          <a:ln w="19050" cap="flat" cmpd="sng">
            <a:solidFill>
              <a:srgbClr val="FF0000"/>
            </a:solidFill>
            <a:prstDash val="solid"/>
            <a:round/>
            <a:headEnd type="none" w="sm" len="sm"/>
            <a:tailEnd type="none" w="sm" len="sm"/>
          </a:ln>
        </p:spPr>
      </p:cxnSp>
      <p:sp>
        <p:nvSpPr>
          <p:cNvPr id="11" name="Google Shape;486;p47"/>
          <p:cNvSpPr txBox="1"/>
          <p:nvPr/>
        </p:nvSpPr>
        <p:spPr>
          <a:xfrm>
            <a:off x="6513226" y="1064302"/>
            <a:ext cx="13940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latin typeface="Arial"/>
                <a:ea typeface="Arial"/>
                <a:cs typeface="Arial"/>
                <a:sym typeface="Arial"/>
              </a:rPr>
              <a:t>Length=5</a:t>
            </a:r>
            <a:endParaRPr/>
          </a:p>
        </p:txBody>
      </p:sp>
    </p:spTree>
    <p:extLst>
      <p:ext uri="{BB962C8B-B14F-4D97-AF65-F5344CB8AC3E}">
        <p14:creationId xmlns:p14="http://schemas.microsoft.com/office/powerpoint/2010/main" val="277875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1;p48"/>
          <p:cNvSpPr txBox="1"/>
          <p:nvPr/>
        </p:nvSpPr>
        <p:spPr>
          <a:xfrm>
            <a:off x="89941" y="299803"/>
            <a:ext cx="9121515"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Let </a:t>
            </a:r>
            <a:r>
              <a:rPr lang="en-US" sz="2000" b="1" i="0" u="none" strike="noStrike" cap="none">
                <a:latin typeface="Times New Roman"/>
                <a:ea typeface="Times New Roman"/>
                <a:cs typeface="Times New Roman"/>
                <a:sym typeface="Times New Roman"/>
              </a:rPr>
              <a:t>S</a:t>
            </a:r>
            <a:r>
              <a:rPr lang="en-US" sz="2000" b="0" i="0" u="none" strike="noStrike" cap="none">
                <a:latin typeface="Times New Roman"/>
                <a:ea typeface="Times New Roman"/>
                <a:cs typeface="Times New Roman"/>
                <a:sym typeface="Times New Roman"/>
              </a:rPr>
              <a:t> represent a subset of pixels in an image. Two pixels </a:t>
            </a:r>
            <a:r>
              <a:rPr lang="en-US" sz="2000" b="1" i="0" u="none" strike="noStrike" cap="none">
                <a:latin typeface="Times New Roman"/>
                <a:ea typeface="Times New Roman"/>
                <a:cs typeface="Times New Roman"/>
                <a:sym typeface="Times New Roman"/>
              </a:rPr>
              <a:t>p </a:t>
            </a:r>
            <a:r>
              <a:rPr lang="en-US" sz="2000" b="0" i="0" u="none" strike="noStrike" cap="none">
                <a:latin typeface="Times New Roman"/>
                <a:ea typeface="Times New Roman"/>
                <a:cs typeface="Times New Roman"/>
                <a:sym typeface="Times New Roman"/>
              </a:rPr>
              <a:t>and </a:t>
            </a:r>
            <a:r>
              <a:rPr lang="en-US" sz="2000" b="1" i="0" u="none" strike="noStrike" cap="none">
                <a:latin typeface="Times New Roman"/>
                <a:ea typeface="Times New Roman"/>
                <a:cs typeface="Times New Roman"/>
                <a:sym typeface="Times New Roman"/>
              </a:rPr>
              <a:t>q  </a:t>
            </a:r>
            <a:r>
              <a:rPr lang="en-US" sz="2000" b="0" i="0" u="none" strike="noStrike" cap="none">
                <a:latin typeface="Times New Roman"/>
                <a:ea typeface="Times New Roman"/>
                <a:cs typeface="Times New Roman"/>
                <a:sym typeface="Times New Roman"/>
              </a:rPr>
              <a:t>are said to be connected in </a:t>
            </a:r>
            <a:r>
              <a:rPr lang="en-US" sz="2000" b="1" i="0" u="none" strike="noStrike" cap="none">
                <a:latin typeface="Times New Roman"/>
                <a:ea typeface="Times New Roman"/>
                <a:cs typeface="Times New Roman"/>
                <a:sym typeface="Times New Roman"/>
              </a:rPr>
              <a:t>S</a:t>
            </a:r>
            <a:r>
              <a:rPr lang="en-US" sz="2000" b="0" i="0" u="none" strike="noStrike" cap="none">
                <a:latin typeface="Times New Roman"/>
                <a:ea typeface="Times New Roman"/>
                <a:cs typeface="Times New Roman"/>
                <a:sym typeface="Times New Roman"/>
              </a:rPr>
              <a:t> if there exists a path between them consisting entirely of pixels in </a:t>
            </a:r>
            <a:r>
              <a:rPr lang="en-US" sz="2000" b="1" i="0" u="none" strike="noStrike" cap="none">
                <a:latin typeface="Times New Roman"/>
                <a:ea typeface="Times New Roman"/>
                <a:cs typeface="Times New Roman"/>
                <a:sym typeface="Times New Roman"/>
              </a:rPr>
              <a:t>S</a:t>
            </a:r>
            <a:r>
              <a:rPr lang="en-US" sz="2000" b="0" i="0" u="none" strike="noStrike" cap="none">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For any pixel </a:t>
            </a:r>
            <a:r>
              <a:rPr lang="en-US" sz="2000" b="1" i="0" u="none" strike="noStrike" cap="none">
                <a:latin typeface="Times New Roman"/>
                <a:ea typeface="Times New Roman"/>
                <a:cs typeface="Times New Roman"/>
                <a:sym typeface="Times New Roman"/>
              </a:rPr>
              <a:t>p</a:t>
            </a:r>
            <a:r>
              <a:rPr lang="en-US" sz="2000" b="0" i="0" u="none" strike="noStrike" cap="none">
                <a:latin typeface="Times New Roman"/>
                <a:ea typeface="Times New Roman"/>
                <a:cs typeface="Times New Roman"/>
                <a:sym typeface="Times New Roman"/>
              </a:rPr>
              <a:t> in S, the set of pixels that are connected to </a:t>
            </a:r>
            <a:r>
              <a:rPr lang="en-US" sz="2000" b="1" i="0" u="none" strike="noStrike" cap="none">
                <a:latin typeface="Times New Roman"/>
                <a:ea typeface="Times New Roman"/>
                <a:cs typeface="Times New Roman"/>
                <a:sym typeface="Times New Roman"/>
              </a:rPr>
              <a:t>p</a:t>
            </a:r>
            <a:r>
              <a:rPr lang="en-US" sz="2000" b="0" i="0" u="none" strike="noStrike" cap="none">
                <a:latin typeface="Times New Roman"/>
                <a:ea typeface="Times New Roman"/>
                <a:cs typeface="Times New Roman"/>
                <a:sym typeface="Times New Roman"/>
              </a:rPr>
              <a:t> in S is called  </a:t>
            </a:r>
            <a:r>
              <a:rPr lang="en-US" sz="2000" b="1" i="0" u="none" strike="noStrike" cap="none">
                <a:latin typeface="Times New Roman"/>
                <a:ea typeface="Times New Roman"/>
                <a:cs typeface="Times New Roman"/>
                <a:sym typeface="Times New Roman"/>
              </a:rPr>
              <a:t>a connected </a:t>
            </a:r>
            <a:endParaRPr/>
          </a:p>
          <a:p>
            <a:pPr marL="0" marR="0" lvl="0" indent="0" algn="l" rtl="0">
              <a:lnSpc>
                <a:spcPct val="100000"/>
              </a:lnSpc>
              <a:spcBef>
                <a:spcPts val="0"/>
              </a:spcBef>
              <a:spcAft>
                <a:spcPts val="0"/>
              </a:spcAft>
              <a:buNone/>
            </a:pPr>
            <a:r>
              <a:rPr lang="en-US" sz="2000" b="1" i="0" u="none" strike="noStrike" cap="none">
                <a:latin typeface="Times New Roman"/>
                <a:ea typeface="Times New Roman"/>
                <a:cs typeface="Times New Roman"/>
                <a:sym typeface="Times New Roman"/>
              </a:rPr>
              <a:t>component of S</a:t>
            </a:r>
            <a:r>
              <a:rPr lang="en-US" sz="2000" b="0" i="0" u="none" strike="noStrike" cap="none">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If it only has one connected component, then set S is called a </a:t>
            </a:r>
            <a:r>
              <a:rPr lang="en-US" sz="2000" b="1" i="0" u="none" strike="noStrike" cap="none">
                <a:latin typeface="Times New Roman"/>
                <a:ea typeface="Times New Roman"/>
                <a:cs typeface="Times New Roman"/>
                <a:sym typeface="Times New Roman"/>
              </a:rPr>
              <a:t>connected set.</a:t>
            </a:r>
            <a:endParaRPr/>
          </a:p>
        </p:txBody>
      </p:sp>
      <p:sp>
        <p:nvSpPr>
          <p:cNvPr id="3" name="Google Shape;492;p48"/>
          <p:cNvSpPr txBox="1"/>
          <p:nvPr/>
        </p:nvSpPr>
        <p:spPr>
          <a:xfrm>
            <a:off x="0" y="2421848"/>
            <a:ext cx="9541239"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There are three types of connectivity on the basis of adjacency. They are:</a:t>
            </a:r>
            <a:endParaRPr/>
          </a:p>
          <a:p>
            <a:pPr marL="0" marR="0" lvl="0" indent="0" algn="l" rtl="0">
              <a:lnSpc>
                <a:spcPct val="100000"/>
              </a:lnSpc>
              <a:spcBef>
                <a:spcPts val="0"/>
              </a:spcBef>
              <a:spcAft>
                <a:spcPts val="0"/>
              </a:spcAft>
              <a:buNone/>
            </a:pPr>
            <a:r>
              <a:rPr lang="en-US" sz="2000" b="1" i="0" u="none" strike="noStrike" cap="none">
                <a:latin typeface="Times New Roman"/>
                <a:ea typeface="Times New Roman"/>
                <a:cs typeface="Times New Roman"/>
                <a:sym typeface="Times New Roman"/>
              </a:rPr>
              <a:t>a) 4-connectivity:</a:t>
            </a:r>
            <a:r>
              <a:rPr lang="en-US" sz="2000" b="0" i="0" u="none" strike="noStrike" cap="none">
                <a:latin typeface="Times New Roman"/>
                <a:ea typeface="Times New Roman"/>
                <a:cs typeface="Times New Roman"/>
                <a:sym typeface="Times New Roman"/>
              </a:rPr>
              <a:t> Two or more pixels are said to be 4-connected if they are 4-adjacent with each others.</a:t>
            </a:r>
            <a:endParaRPr/>
          </a:p>
          <a:p>
            <a:pPr marL="0" marR="0" lvl="0" indent="0" algn="l" rtl="0">
              <a:lnSpc>
                <a:spcPct val="100000"/>
              </a:lnSpc>
              <a:spcBef>
                <a:spcPts val="0"/>
              </a:spcBef>
              <a:spcAft>
                <a:spcPts val="0"/>
              </a:spcAft>
              <a:buNone/>
            </a:pPr>
            <a:r>
              <a:rPr lang="en-US" sz="2000" b="1" i="0" u="none" strike="noStrike" cap="none">
                <a:latin typeface="Times New Roman"/>
                <a:ea typeface="Times New Roman"/>
                <a:cs typeface="Times New Roman"/>
                <a:sym typeface="Times New Roman"/>
              </a:rPr>
              <a:t>b) 8-connectivity:</a:t>
            </a:r>
            <a:r>
              <a:rPr lang="en-US" sz="2000" b="0" i="0" u="none" strike="noStrike" cap="none">
                <a:latin typeface="Times New Roman"/>
                <a:ea typeface="Times New Roman"/>
                <a:cs typeface="Times New Roman"/>
                <a:sym typeface="Times New Roman"/>
              </a:rPr>
              <a:t> Two or more pixels are said to be 8-connected if they are 8-adjacent with each others.</a:t>
            </a:r>
            <a:endParaRPr/>
          </a:p>
          <a:p>
            <a:pPr marL="0" marR="0" lvl="0" indent="0" algn="l" rtl="0">
              <a:lnSpc>
                <a:spcPct val="100000"/>
              </a:lnSpc>
              <a:spcBef>
                <a:spcPts val="0"/>
              </a:spcBef>
              <a:spcAft>
                <a:spcPts val="0"/>
              </a:spcAft>
              <a:buNone/>
            </a:pPr>
            <a:r>
              <a:rPr lang="en-US" sz="2000" b="1" i="0" u="none" strike="noStrike" cap="none">
                <a:latin typeface="Times New Roman"/>
                <a:ea typeface="Times New Roman"/>
                <a:cs typeface="Times New Roman"/>
                <a:sym typeface="Times New Roman"/>
              </a:rPr>
              <a:t>c) m-connectivity:</a:t>
            </a:r>
            <a:r>
              <a:rPr lang="en-US" sz="2000" b="0" i="0" u="none" strike="noStrike" cap="none">
                <a:latin typeface="Times New Roman"/>
                <a:ea typeface="Times New Roman"/>
                <a:cs typeface="Times New Roman"/>
                <a:sym typeface="Times New Roman"/>
              </a:rPr>
              <a:t> Two or more pixels are said to be m-connected if they are m-adjacent with each others</a:t>
            </a:r>
            <a:r>
              <a:rPr lang="en-US" sz="1400" b="0" i="0" u="none" strike="noStrike" cap="none">
                <a:latin typeface="Arial"/>
                <a:ea typeface="Arial"/>
                <a:cs typeface="Arial"/>
                <a:sym typeface="Arial"/>
              </a:rPr>
              <a:t>.</a:t>
            </a:r>
            <a:endParaRPr/>
          </a:p>
        </p:txBody>
      </p:sp>
    </p:spTree>
    <p:extLst>
      <p:ext uri="{BB962C8B-B14F-4D97-AF65-F5344CB8AC3E}">
        <p14:creationId xmlns:p14="http://schemas.microsoft.com/office/powerpoint/2010/main" val="27787564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oogle Shape;497;p49"/>
          <p:cNvGraphicFramePr/>
          <p:nvPr/>
        </p:nvGraphicFramePr>
        <p:xfrm>
          <a:off x="2861091" y="629484"/>
          <a:ext cx="4569500" cy="2733800"/>
        </p:xfrm>
        <a:graphic>
          <a:graphicData uri="http://schemas.openxmlformats.org/drawingml/2006/table">
            <a:tbl>
              <a:tblPr firstRow="1" bandRow="1">
                <a:noFill/>
              </a:tblPr>
              <a:tblGrid>
                <a:gridCol w="351500"/>
                <a:gridCol w="351500"/>
                <a:gridCol w="351500"/>
                <a:gridCol w="351500"/>
                <a:gridCol w="351500"/>
                <a:gridCol w="351500"/>
                <a:gridCol w="351500"/>
                <a:gridCol w="351500"/>
                <a:gridCol w="351500"/>
                <a:gridCol w="351500"/>
                <a:gridCol w="351500"/>
                <a:gridCol w="351500"/>
                <a:gridCol w="351500"/>
              </a:tblGrid>
              <a:tr h="34172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r>
              <a:tr h="34172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r>
              <a:tr h="34172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00B05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r>
              <a:tr h="34172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solidFill>
                          <a:srgbClr val="FFC000"/>
                        </a:solidFill>
                      </a:endParaRPr>
                    </a:p>
                  </a:txBody>
                  <a:tcPr marL="91450" marR="91450" marT="45725" marB="45725">
                    <a:solidFill>
                      <a:srgbClr val="FF000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FF000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FF000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00B05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00B05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r>
              <a:tr h="34172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solidFill>
                          <a:srgbClr val="FFC000"/>
                        </a:solidFill>
                      </a:endParaRPr>
                    </a:p>
                  </a:txBody>
                  <a:tcPr marL="91450" marR="91450" marT="45725" marB="45725">
                    <a:solidFill>
                      <a:srgbClr val="FF000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FF000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FF000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00B05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00B05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r>
              <a:tr h="34172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solidFill>
                          <a:srgbClr val="FFC000"/>
                        </a:solidFill>
                      </a:endParaRPr>
                    </a:p>
                  </a:txBody>
                  <a:tcPr marL="91450" marR="91450" marT="45725" marB="45725">
                    <a:solidFill>
                      <a:srgbClr val="FF000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FF000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00B05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00B05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00B050"/>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r>
              <a:tr h="34172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r>
              <a:tr h="34172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rgbClr val="595959"/>
                    </a:solidFill>
                  </a:tcPr>
                </a:tc>
              </a:tr>
            </a:tbl>
          </a:graphicData>
        </a:graphic>
      </p:graphicFrame>
      <p:sp>
        <p:nvSpPr>
          <p:cNvPr id="3" name="Google Shape;498;p49"/>
          <p:cNvSpPr txBox="1"/>
          <p:nvPr/>
        </p:nvSpPr>
        <p:spPr>
          <a:xfrm>
            <a:off x="-1" y="104931"/>
            <a:ext cx="565878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FFC000"/>
                </a:solidFill>
                <a:latin typeface="Times New Roman"/>
                <a:ea typeface="Times New Roman"/>
                <a:cs typeface="Times New Roman"/>
                <a:sym typeface="Times New Roman"/>
              </a:rPr>
              <a:t>Connected components of an image </a:t>
            </a:r>
            <a:endParaRPr/>
          </a:p>
        </p:txBody>
      </p:sp>
    </p:spTree>
    <p:extLst>
      <p:ext uri="{BB962C8B-B14F-4D97-AF65-F5344CB8AC3E}">
        <p14:creationId xmlns:p14="http://schemas.microsoft.com/office/powerpoint/2010/main" val="27787564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03;p50"/>
          <p:cNvSpPr txBox="1"/>
          <p:nvPr/>
        </p:nvSpPr>
        <p:spPr>
          <a:xfrm>
            <a:off x="232946" y="0"/>
            <a:ext cx="8896662"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latin typeface="Times New Roman"/>
                <a:ea typeface="Times New Roman"/>
                <a:cs typeface="Times New Roman"/>
                <a:sym typeface="Times New Roman"/>
              </a:rPr>
              <a:t>Region</a:t>
            </a:r>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 Let R to be a subset of pixels in an image, we call R a region of the image. If R is a </a:t>
            </a:r>
            <a:r>
              <a:rPr lang="en-US" sz="2000" b="1" i="1" u="none" strike="noStrike" cap="none">
                <a:latin typeface="Times New Roman"/>
                <a:ea typeface="Times New Roman"/>
                <a:cs typeface="Times New Roman"/>
                <a:sym typeface="Times New Roman"/>
              </a:rPr>
              <a:t>connected </a:t>
            </a:r>
            <a:r>
              <a:rPr lang="en-US" sz="2000" b="0" i="0" u="none" strike="noStrike" cap="none">
                <a:latin typeface="Times New Roman"/>
                <a:ea typeface="Times New Roman"/>
                <a:cs typeface="Times New Roman"/>
                <a:sym typeface="Times New Roman"/>
              </a:rPr>
              <a:t>set.</a:t>
            </a:r>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Two regions Ri,Rj are said to be </a:t>
            </a:r>
            <a:r>
              <a:rPr lang="en-US" sz="2000" b="1" i="0" u="none" strike="noStrike" cap="none">
                <a:latin typeface="Times New Roman"/>
                <a:ea typeface="Times New Roman"/>
                <a:cs typeface="Times New Roman"/>
                <a:sym typeface="Times New Roman"/>
              </a:rPr>
              <a:t>adjacent</a:t>
            </a:r>
            <a:r>
              <a:rPr lang="en-US" sz="2000" b="0" i="0" u="none" strike="noStrike" cap="none">
                <a:latin typeface="Times New Roman"/>
                <a:ea typeface="Times New Roman"/>
                <a:cs typeface="Times New Roman"/>
                <a:sym typeface="Times New Roman"/>
              </a:rPr>
              <a:t> if their union forms a connected set .</a:t>
            </a: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Regions that are not adjacent are said to be </a:t>
            </a:r>
            <a:r>
              <a:rPr lang="en-US" sz="2000" b="1" i="0" u="none" strike="noStrike" cap="none">
                <a:latin typeface="Times New Roman"/>
                <a:ea typeface="Times New Roman"/>
                <a:cs typeface="Times New Roman"/>
                <a:sym typeface="Times New Roman"/>
              </a:rPr>
              <a:t>disjoint</a:t>
            </a:r>
            <a:r>
              <a:rPr lang="en-US" sz="2000" b="0" i="0" u="none" strike="noStrike" cap="none">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1" i="0" u="none" strike="noStrike" cap="none">
                <a:latin typeface="Times New Roman"/>
                <a:ea typeface="Times New Roman"/>
                <a:cs typeface="Times New Roman"/>
                <a:sym typeface="Times New Roman"/>
              </a:rPr>
              <a:t>Two regions (of 1s) in the figure, are adjacent only if 8-adjacency is used.</a:t>
            </a:r>
            <a:endParaRPr sz="2000" b="1" i="0" u="none" strike="noStrike" cap="none">
              <a:latin typeface="Times New Roman"/>
              <a:ea typeface="Times New Roman"/>
              <a:cs typeface="Times New Roman"/>
              <a:sym typeface="Times New Roman"/>
            </a:endParaRPr>
          </a:p>
        </p:txBody>
      </p:sp>
      <p:pic>
        <p:nvPicPr>
          <p:cNvPr id="3" name="Google Shape;504;p50"/>
          <p:cNvPicPr preferRelativeResize="0"/>
          <p:nvPr/>
        </p:nvPicPr>
        <p:blipFill rotWithShape="1">
          <a:blip r:embed="rId2">
            <a:alphaModFix/>
          </a:blip>
          <a:srcRect/>
          <a:stretch/>
        </p:blipFill>
        <p:spPr>
          <a:xfrm>
            <a:off x="2661751" y="2315535"/>
            <a:ext cx="3140439" cy="1903603"/>
          </a:xfrm>
          <a:prstGeom prst="rect">
            <a:avLst/>
          </a:prstGeom>
          <a:noFill/>
          <a:ln>
            <a:noFill/>
          </a:ln>
        </p:spPr>
      </p:pic>
      <p:sp>
        <p:nvSpPr>
          <p:cNvPr id="4" name="Google Shape;505;p50"/>
          <p:cNvSpPr txBox="1"/>
          <p:nvPr/>
        </p:nvSpPr>
        <p:spPr>
          <a:xfrm>
            <a:off x="11240" y="4287905"/>
            <a:ext cx="913275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1" u="none" strike="noStrike" cap="none">
                <a:latin typeface="Times New Roman"/>
                <a:ea typeface="Times New Roman"/>
                <a:cs typeface="Times New Roman"/>
                <a:sym typeface="Times New Roman"/>
              </a:rPr>
              <a:t>4-path </a:t>
            </a:r>
            <a:r>
              <a:rPr lang="en-US" sz="2000" b="0" i="0" u="none" strike="noStrike" cap="none">
                <a:latin typeface="Times New Roman"/>
                <a:ea typeface="Times New Roman"/>
                <a:cs typeface="Times New Roman"/>
                <a:sym typeface="Times New Roman"/>
              </a:rPr>
              <a:t>between the two regions does not exist, (so their union in not a connected set).</a:t>
            </a:r>
            <a:endParaRPr sz="2000" b="0" i="0" u="none" strike="noStrike" cap="none">
              <a:latin typeface="Arial"/>
              <a:ea typeface="Arial"/>
              <a:cs typeface="Arial"/>
              <a:sym typeface="Arial"/>
            </a:endParaRPr>
          </a:p>
        </p:txBody>
      </p:sp>
      <p:sp>
        <p:nvSpPr>
          <p:cNvPr id="5" name="Google Shape;506;p50"/>
          <p:cNvSpPr/>
          <p:nvPr/>
        </p:nvSpPr>
        <p:spPr>
          <a:xfrm rot="1858417">
            <a:off x="3825504" y="3162294"/>
            <a:ext cx="1011837" cy="400259"/>
          </a:xfrm>
          <a:prstGeom prst="ellipse">
            <a:avLst/>
          </a:prstGeom>
          <a:no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latin typeface="Arial"/>
              <a:ea typeface="Arial"/>
              <a:cs typeface="Arial"/>
              <a:sym typeface="Arial"/>
            </a:endParaRPr>
          </a:p>
        </p:txBody>
      </p:sp>
    </p:spTree>
    <p:extLst>
      <p:ext uri="{BB962C8B-B14F-4D97-AF65-F5344CB8AC3E}">
        <p14:creationId xmlns:p14="http://schemas.microsoft.com/office/powerpoint/2010/main" val="277875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1;p51"/>
          <p:cNvSpPr txBox="1"/>
          <p:nvPr/>
        </p:nvSpPr>
        <p:spPr>
          <a:xfrm>
            <a:off x="292308" y="59960"/>
            <a:ext cx="253333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latin typeface="Times New Roman"/>
                <a:ea typeface="Times New Roman"/>
                <a:cs typeface="Times New Roman"/>
                <a:sym typeface="Times New Roman"/>
              </a:rPr>
              <a:t>Boundary </a:t>
            </a:r>
            <a:endParaRPr/>
          </a:p>
        </p:txBody>
      </p:sp>
      <p:sp>
        <p:nvSpPr>
          <p:cNvPr id="3" name="Google Shape;512;p51"/>
          <p:cNvSpPr txBox="1"/>
          <p:nvPr/>
        </p:nvSpPr>
        <p:spPr>
          <a:xfrm>
            <a:off x="135450" y="583175"/>
            <a:ext cx="9062400" cy="489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Set of pixels in the region that have one or more neighbors that are not in the region.</a:t>
            </a:r>
            <a:endParaRPr/>
          </a:p>
          <a:p>
            <a:pPr marL="0" marR="0" lvl="0" indent="0" algn="l"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Suppose that an image contains K distinct regions,Rk,k=1,2,3,…k, none of which touches the image border.</a:t>
            </a:r>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Let Ru denote the union of all the K regions , and let </a:t>
            </a:r>
            <a:r>
              <a:rPr lang="en-US" sz="1800" b="0" i="0" u="none" strike="noStrike" cap="none">
                <a:latin typeface="Times New Roman"/>
                <a:ea typeface="Times New Roman"/>
                <a:cs typeface="Times New Roman"/>
                <a:sym typeface="Times New Roman"/>
              </a:rPr>
              <a:t>(Ru)</a:t>
            </a:r>
            <a:r>
              <a:rPr lang="en-US" sz="1800" b="0" i="0" u="none" strike="noStrike" cap="none" baseline="30000">
                <a:latin typeface="Times New Roman"/>
                <a:ea typeface="Times New Roman"/>
                <a:cs typeface="Times New Roman"/>
                <a:sym typeface="Times New Roman"/>
              </a:rPr>
              <a:t>c   </a:t>
            </a:r>
            <a:endParaRPr/>
          </a:p>
          <a:p>
            <a:pPr marL="0" marR="0" lvl="0" indent="0" algn="l" rtl="0">
              <a:lnSpc>
                <a:spcPct val="100000"/>
              </a:lnSpc>
              <a:spcBef>
                <a:spcPts val="0"/>
              </a:spcBef>
              <a:spcAft>
                <a:spcPts val="0"/>
              </a:spcAft>
              <a:buNone/>
            </a:pPr>
            <a:endParaRPr sz="1800" b="0" i="0" u="none" strike="noStrike" cap="none" baseline="300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3200" b="0" i="0" u="none" strike="noStrike" cap="none" baseline="30000">
                <a:latin typeface="Times New Roman"/>
                <a:ea typeface="Times New Roman"/>
                <a:cs typeface="Times New Roman"/>
                <a:sym typeface="Times New Roman"/>
              </a:rPr>
              <a:t>denote its complement ( complement of a set S is the set of points that are not in S) .</a:t>
            </a:r>
            <a:endParaRPr/>
          </a:p>
          <a:p>
            <a:pPr marL="0" marR="0" lvl="0" indent="0" algn="l" rtl="0">
              <a:lnSpc>
                <a:spcPct val="100000"/>
              </a:lnSpc>
              <a:spcBef>
                <a:spcPts val="0"/>
              </a:spcBef>
              <a:spcAft>
                <a:spcPts val="0"/>
              </a:spcAft>
              <a:buNone/>
            </a:pPr>
            <a:r>
              <a:rPr lang="en-US" sz="3200" b="0" i="0" u="none" strike="noStrike" cap="none" baseline="30000">
                <a:latin typeface="Times New Roman"/>
                <a:ea typeface="Times New Roman"/>
                <a:cs typeface="Times New Roman"/>
                <a:sym typeface="Times New Roman"/>
              </a:rPr>
              <a:t>We call all the points in Ru the foreground and all the points in </a:t>
            </a:r>
            <a:r>
              <a:rPr lang="en-US" sz="2000" b="0" i="0" u="none" strike="noStrike" cap="none">
                <a:latin typeface="Times New Roman"/>
                <a:ea typeface="Times New Roman"/>
                <a:cs typeface="Times New Roman"/>
                <a:sym typeface="Times New Roman"/>
              </a:rPr>
              <a:t>(Ru)</a:t>
            </a:r>
            <a:r>
              <a:rPr lang="en-US" sz="2000" b="0" i="0" u="none" strike="noStrike" cap="none" baseline="30000">
                <a:latin typeface="Times New Roman"/>
                <a:ea typeface="Times New Roman"/>
                <a:cs typeface="Times New Roman"/>
                <a:sym typeface="Times New Roman"/>
              </a:rPr>
              <a:t>c      </a:t>
            </a:r>
            <a:r>
              <a:rPr lang="en-US" sz="3200" b="0" i="0" u="none" strike="noStrike" cap="none" baseline="30000">
                <a:latin typeface="Times New Roman"/>
                <a:ea typeface="Times New Roman"/>
                <a:cs typeface="Times New Roman"/>
                <a:sym typeface="Times New Roman"/>
              </a:rPr>
              <a:t>the background of the image.</a:t>
            </a:r>
            <a:endParaRPr/>
          </a:p>
          <a:p>
            <a:pPr marL="0" marR="0" lvl="0" indent="0" algn="l" rtl="0">
              <a:lnSpc>
                <a:spcPct val="100000"/>
              </a:lnSpc>
              <a:spcBef>
                <a:spcPts val="0"/>
              </a:spcBef>
              <a:spcAft>
                <a:spcPts val="0"/>
              </a:spcAft>
              <a:buNone/>
            </a:pPr>
            <a:r>
              <a:rPr lang="en-US" sz="3200" b="1" i="0" u="none" strike="noStrike" cap="none" baseline="30000">
                <a:latin typeface="Times New Roman"/>
                <a:ea typeface="Times New Roman"/>
                <a:cs typeface="Times New Roman"/>
                <a:sym typeface="Times New Roman"/>
              </a:rPr>
              <a:t>The boundary of a region R is the set of pixels in the region that has at least one background neighbor.</a:t>
            </a:r>
            <a:endParaRPr sz="3200" b="1"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b="0" i="0" u="none" strike="noStrike" cap="none">
              <a:latin typeface="Arial"/>
              <a:ea typeface="Arial"/>
              <a:cs typeface="Arial"/>
              <a:sym typeface="Arial"/>
            </a:endParaRPr>
          </a:p>
        </p:txBody>
      </p:sp>
    </p:spTree>
    <p:extLst>
      <p:ext uri="{BB962C8B-B14F-4D97-AF65-F5344CB8AC3E}">
        <p14:creationId xmlns:p14="http://schemas.microsoft.com/office/powerpoint/2010/main" val="27787564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oogle Shape;517;p52"/>
          <p:cNvGraphicFramePr/>
          <p:nvPr>
            <p:extLst>
              <p:ext uri="{D42A27DB-BD31-4B8C-83A1-F6EECF244321}">
                <p14:modId xmlns:p14="http://schemas.microsoft.com/office/powerpoint/2010/main" val="3939982812"/>
              </p:ext>
            </p:extLst>
          </p:nvPr>
        </p:nvGraphicFramePr>
        <p:xfrm>
          <a:off x="1967948" y="0"/>
          <a:ext cx="2928750" cy="2225100"/>
        </p:xfrm>
        <a:graphic>
          <a:graphicData uri="http://schemas.openxmlformats.org/drawingml/2006/table">
            <a:tbl>
              <a:tblPr firstRow="1" bandRow="1">
                <a:noFill/>
              </a:tblPr>
              <a:tblGrid>
                <a:gridCol w="585750"/>
                <a:gridCol w="585750"/>
                <a:gridCol w="585750"/>
                <a:gridCol w="585750"/>
                <a:gridCol w="585750"/>
              </a:tblGrid>
              <a:tr h="370850">
                <a:tc>
                  <a:txBody>
                    <a:bodyPr/>
                    <a:lstStyle/>
                    <a:p>
                      <a:pPr marL="0" marR="0" lvl="0" indent="0" algn="l" rtl="0">
                        <a:lnSpc>
                          <a:spcPct val="100000"/>
                        </a:lnSpc>
                        <a:spcBef>
                          <a:spcPts val="0"/>
                        </a:spcBef>
                        <a:spcAft>
                          <a:spcPts val="0"/>
                        </a:spcAft>
                        <a:buNone/>
                      </a:pPr>
                      <a:r>
                        <a:rPr lang="en-US" sz="1400" b="1" u="none" strike="noStrike" cap="none"/>
                        <a:t>0</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0</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0</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0</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0</a:t>
                      </a:r>
                      <a:endParaRPr/>
                    </a:p>
                  </a:txBody>
                  <a:tcPr marL="91450" marR="91450" marT="45725" marB="45725">
                    <a:solidFill>
                      <a:srgbClr val="BFBFBF"/>
                    </a:solidFill>
                  </a:tcPr>
                </a:tc>
              </a:tr>
              <a:tr h="370850">
                <a:tc>
                  <a:txBody>
                    <a:bodyPr/>
                    <a:lstStyle/>
                    <a:p>
                      <a:pPr marL="0" marR="0" lvl="0" indent="0" algn="l" rtl="0">
                        <a:lnSpc>
                          <a:spcPct val="100000"/>
                        </a:lnSpc>
                        <a:spcBef>
                          <a:spcPts val="0"/>
                        </a:spcBef>
                        <a:spcAft>
                          <a:spcPts val="0"/>
                        </a:spcAft>
                        <a:buNone/>
                      </a:pPr>
                      <a:r>
                        <a:rPr lang="en-US" sz="1400" b="1" u="none" strike="noStrike" cap="none"/>
                        <a:t>0</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1</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1</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0</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0</a:t>
                      </a:r>
                      <a:endParaRPr/>
                    </a:p>
                  </a:txBody>
                  <a:tcPr marL="91450" marR="91450" marT="45725" marB="45725">
                    <a:solidFill>
                      <a:srgbClr val="BFBFBF"/>
                    </a:solidFill>
                  </a:tcPr>
                </a:tc>
              </a:tr>
              <a:tr h="370850">
                <a:tc>
                  <a:txBody>
                    <a:bodyPr/>
                    <a:lstStyle/>
                    <a:p>
                      <a:pPr marL="0" marR="0" lvl="0" indent="0" algn="l" rtl="0">
                        <a:lnSpc>
                          <a:spcPct val="100000"/>
                        </a:lnSpc>
                        <a:spcBef>
                          <a:spcPts val="0"/>
                        </a:spcBef>
                        <a:spcAft>
                          <a:spcPts val="0"/>
                        </a:spcAft>
                        <a:buNone/>
                      </a:pPr>
                      <a:r>
                        <a:rPr lang="en-US" sz="1400" b="1" u="none" strike="noStrike" cap="none"/>
                        <a:t>0</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1</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1</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0</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0</a:t>
                      </a:r>
                      <a:endParaRPr/>
                    </a:p>
                  </a:txBody>
                  <a:tcPr marL="91450" marR="91450" marT="45725" marB="45725">
                    <a:solidFill>
                      <a:srgbClr val="BFBFBF"/>
                    </a:solidFill>
                  </a:tcPr>
                </a:tc>
              </a:tr>
              <a:tr h="370850">
                <a:tc>
                  <a:txBody>
                    <a:bodyPr/>
                    <a:lstStyle/>
                    <a:p>
                      <a:pPr marL="0" marR="0" lvl="0" indent="0" algn="l" rtl="0">
                        <a:lnSpc>
                          <a:spcPct val="100000"/>
                        </a:lnSpc>
                        <a:spcBef>
                          <a:spcPts val="0"/>
                        </a:spcBef>
                        <a:spcAft>
                          <a:spcPts val="0"/>
                        </a:spcAft>
                        <a:buNone/>
                      </a:pPr>
                      <a:r>
                        <a:rPr lang="en-US" sz="1400" b="1" u="none" strike="noStrike" cap="none"/>
                        <a:t>0</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1</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1</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1</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0</a:t>
                      </a:r>
                      <a:endParaRPr/>
                    </a:p>
                  </a:txBody>
                  <a:tcPr marL="91450" marR="91450" marT="45725" marB="45725">
                    <a:solidFill>
                      <a:srgbClr val="BFBFBF"/>
                    </a:solidFill>
                  </a:tcPr>
                </a:tc>
              </a:tr>
              <a:tr h="370850">
                <a:tc>
                  <a:txBody>
                    <a:bodyPr/>
                    <a:lstStyle/>
                    <a:p>
                      <a:pPr marL="0" marR="0" lvl="0" indent="0" algn="l" rtl="0">
                        <a:lnSpc>
                          <a:spcPct val="100000"/>
                        </a:lnSpc>
                        <a:spcBef>
                          <a:spcPts val="0"/>
                        </a:spcBef>
                        <a:spcAft>
                          <a:spcPts val="0"/>
                        </a:spcAft>
                        <a:buNone/>
                      </a:pPr>
                      <a:r>
                        <a:rPr lang="en-US" sz="1400" b="1" u="none" strike="noStrike" cap="none"/>
                        <a:t>0</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1</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1</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1</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0</a:t>
                      </a:r>
                      <a:endParaRPr/>
                    </a:p>
                  </a:txBody>
                  <a:tcPr marL="91450" marR="91450" marT="45725" marB="45725">
                    <a:solidFill>
                      <a:srgbClr val="BFBFBF"/>
                    </a:solidFill>
                  </a:tcPr>
                </a:tc>
              </a:tr>
              <a:tr h="370850">
                <a:tc>
                  <a:txBody>
                    <a:bodyPr/>
                    <a:lstStyle/>
                    <a:p>
                      <a:pPr marL="0" marR="0" lvl="0" indent="0" algn="l" rtl="0">
                        <a:lnSpc>
                          <a:spcPct val="100000"/>
                        </a:lnSpc>
                        <a:spcBef>
                          <a:spcPts val="0"/>
                        </a:spcBef>
                        <a:spcAft>
                          <a:spcPts val="0"/>
                        </a:spcAft>
                        <a:buNone/>
                      </a:pPr>
                      <a:r>
                        <a:rPr lang="en-US" sz="1400" b="1" u="none" strike="noStrike" cap="none"/>
                        <a:t>0</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0</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0</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0</a:t>
                      </a:r>
                      <a:endParaRPr/>
                    </a:p>
                  </a:txBody>
                  <a:tcPr marL="91450" marR="91450" marT="45725" marB="45725">
                    <a:solidFill>
                      <a:srgbClr val="BFBFBF"/>
                    </a:solidFill>
                  </a:tcPr>
                </a:tc>
                <a:tc>
                  <a:txBody>
                    <a:bodyPr/>
                    <a:lstStyle/>
                    <a:p>
                      <a:pPr marL="0" marR="0" lvl="0" indent="0" algn="l" rtl="0">
                        <a:lnSpc>
                          <a:spcPct val="100000"/>
                        </a:lnSpc>
                        <a:spcBef>
                          <a:spcPts val="0"/>
                        </a:spcBef>
                        <a:spcAft>
                          <a:spcPts val="0"/>
                        </a:spcAft>
                        <a:buNone/>
                      </a:pPr>
                      <a:r>
                        <a:rPr lang="en-US" sz="1400" b="1" u="none" strike="noStrike" cap="none"/>
                        <a:t>0</a:t>
                      </a:r>
                      <a:endParaRPr/>
                    </a:p>
                  </a:txBody>
                  <a:tcPr marL="91450" marR="91450" marT="45725" marB="45725">
                    <a:solidFill>
                      <a:srgbClr val="BFBFBF"/>
                    </a:solidFill>
                  </a:tcPr>
                </a:tc>
              </a:tr>
            </a:tbl>
          </a:graphicData>
        </a:graphic>
      </p:graphicFrame>
      <p:sp>
        <p:nvSpPr>
          <p:cNvPr id="3" name="Google Shape;518;p52"/>
          <p:cNvSpPr/>
          <p:nvPr/>
        </p:nvSpPr>
        <p:spPr>
          <a:xfrm>
            <a:off x="3138115" y="1112520"/>
            <a:ext cx="294198" cy="294198"/>
          </a:xfrm>
          <a:prstGeom prst="ellipse">
            <a:avLst/>
          </a:prstGeom>
          <a:no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latin typeface="Arial"/>
              <a:ea typeface="Arial"/>
              <a:cs typeface="Arial"/>
              <a:sym typeface="Arial"/>
            </a:endParaRPr>
          </a:p>
        </p:txBody>
      </p:sp>
      <p:sp>
        <p:nvSpPr>
          <p:cNvPr id="4" name="Google Shape;519;p52"/>
          <p:cNvSpPr txBox="1"/>
          <p:nvPr/>
        </p:nvSpPr>
        <p:spPr>
          <a:xfrm>
            <a:off x="0" y="2225040"/>
            <a:ext cx="908039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The pixel circled in the figure is not a member of the border of the        1-valued region if 4 –connectivity is used between the region and its background.</a:t>
            </a:r>
            <a:endParaRPr/>
          </a:p>
        </p:txBody>
      </p:sp>
      <p:sp>
        <p:nvSpPr>
          <p:cNvPr id="5" name="Google Shape;520;p52"/>
          <p:cNvSpPr txBox="1"/>
          <p:nvPr/>
        </p:nvSpPr>
        <p:spPr>
          <a:xfrm>
            <a:off x="-7951" y="2986597"/>
            <a:ext cx="9088341"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The circled point is part of the boundary of the 1-valued pixels only if 8-adjacency between the region and background is used.</a:t>
            </a:r>
            <a:endParaRPr/>
          </a:p>
        </p:txBody>
      </p:sp>
      <p:sp>
        <p:nvSpPr>
          <p:cNvPr id="6" name="Google Shape;521;p52"/>
          <p:cNvSpPr txBox="1"/>
          <p:nvPr/>
        </p:nvSpPr>
        <p:spPr>
          <a:xfrm>
            <a:off x="-35781" y="3782745"/>
            <a:ext cx="939446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latin typeface="Times New Roman"/>
                <a:ea typeface="Times New Roman"/>
                <a:cs typeface="Times New Roman"/>
                <a:sym typeface="Times New Roman"/>
              </a:rPr>
              <a:t>The inner border does not form a closed path around the region.</a:t>
            </a:r>
            <a:endParaRPr/>
          </a:p>
          <a:p>
            <a:pPr marL="0" marR="0" lvl="0" indent="0" algn="l" rtl="0">
              <a:lnSpc>
                <a:spcPct val="100000"/>
              </a:lnSpc>
              <a:spcBef>
                <a:spcPts val="0"/>
              </a:spcBef>
              <a:spcAft>
                <a:spcPts val="0"/>
              </a:spcAft>
              <a:buNone/>
            </a:pPr>
            <a:r>
              <a:rPr lang="en-US" sz="2400" b="0" i="0" u="none" strike="noStrike" cap="none">
                <a:latin typeface="Times New Roman"/>
                <a:ea typeface="Times New Roman"/>
                <a:cs typeface="Times New Roman"/>
                <a:sym typeface="Times New Roman"/>
              </a:rPr>
              <a:t>The outer border of the region does form a closed path around the region.</a:t>
            </a:r>
            <a:endParaRPr/>
          </a:p>
        </p:txBody>
      </p:sp>
    </p:spTree>
    <p:extLst>
      <p:ext uri="{BB962C8B-B14F-4D97-AF65-F5344CB8AC3E}">
        <p14:creationId xmlns:p14="http://schemas.microsoft.com/office/powerpoint/2010/main" val="27787564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8;p7"/>
          <p:cNvSpPr txBox="1"/>
          <p:nvPr/>
        </p:nvSpPr>
        <p:spPr>
          <a:xfrm>
            <a:off x="59960" y="859861"/>
            <a:ext cx="9218951" cy="34162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8 bit color format is one of the most famous image format. </a:t>
            </a:r>
            <a:endParaRPr sz="2400" dirty="0"/>
          </a:p>
          <a:p>
            <a:pPr marL="0" marR="0" lvl="0" indent="0" algn="l"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It has 256 different shades of colors in it. </a:t>
            </a:r>
            <a:endParaRPr sz="2400" dirty="0"/>
          </a:p>
          <a:p>
            <a:pPr marL="0" marR="0" lvl="0" indent="0" algn="l"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It is commonly known as Grayscale image.</a:t>
            </a:r>
            <a:endParaRPr sz="2400" dirty="0"/>
          </a:p>
          <a:p>
            <a:pPr marL="0" marR="0" lvl="0" indent="0" algn="l" rtl="0">
              <a:lnSpc>
                <a:spcPct val="100000"/>
              </a:lnSpc>
              <a:spcBef>
                <a:spcPts val="0"/>
              </a:spcBef>
              <a:spcAft>
                <a:spcPts val="0"/>
              </a:spcAft>
              <a:buNone/>
            </a:pPr>
            <a:endParaRPr sz="2400" b="0" i="0" u="none" strike="noStrike" cap="none"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The range of the colors in 8 bit vary from 0-255. </a:t>
            </a:r>
            <a:endParaRPr sz="2400" dirty="0"/>
          </a:p>
          <a:p>
            <a:pPr marL="0" marR="0" lvl="0" indent="0" algn="l"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Where 0 stands for black, and 255 stands for white, and 127 stands for gray color.</a:t>
            </a:r>
            <a:endParaRPr sz="2400" dirty="0"/>
          </a:p>
          <a:p>
            <a:pPr marL="0" marR="0" lvl="0" indent="0" algn="l"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This format was used initially by early models of the operating systems UNIX and the early color Macintoshes.</a:t>
            </a:r>
            <a:endParaRPr sz="2400" b="0" i="0" u="none" strike="noStrike" cap="none" dirty="0">
              <a:latin typeface="Times New Roman"/>
              <a:ea typeface="Times New Roman"/>
              <a:cs typeface="Times New Roman"/>
              <a:sym typeface="Times New Roman"/>
            </a:endParaRPr>
          </a:p>
        </p:txBody>
      </p:sp>
      <p:sp>
        <p:nvSpPr>
          <p:cNvPr id="8" name="Google Shape;169;p7"/>
          <p:cNvSpPr txBox="1"/>
          <p:nvPr/>
        </p:nvSpPr>
        <p:spPr>
          <a:xfrm>
            <a:off x="52466" y="190885"/>
            <a:ext cx="461697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latin typeface="Times New Roman"/>
                <a:ea typeface="Times New Roman"/>
                <a:cs typeface="Times New Roman"/>
                <a:sym typeface="Times New Roman"/>
              </a:rPr>
              <a:t>8 bit color format (Gray Image)</a:t>
            </a:r>
            <a:endParaRPr/>
          </a:p>
        </p:txBody>
      </p:sp>
      <p:sp>
        <p:nvSpPr>
          <p:cNvPr id="9" name="Google Shape;170;p7"/>
          <p:cNvSpPr txBox="1"/>
          <p:nvPr/>
        </p:nvSpPr>
        <p:spPr>
          <a:xfrm>
            <a:off x="59960" y="4102040"/>
            <a:ext cx="8589364" cy="19389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Format</a:t>
            </a:r>
            <a:endParaRPr sz="2400" b="1" dirty="0"/>
          </a:p>
          <a:p>
            <a:pPr marL="0" marR="0" lvl="0" indent="0" algn="just"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The format of these images are PGM ( Portable Gray Map ).</a:t>
            </a:r>
            <a:endParaRPr sz="2400" dirty="0"/>
          </a:p>
          <a:p>
            <a:pPr marL="0" marR="0" lvl="0" indent="0" algn="just"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This format is not supported by default from windows. In order to see gray scale image, you need to have an image viewer or image processing toolbox such as </a:t>
            </a:r>
            <a:r>
              <a:rPr lang="en-US" sz="2400" b="0" i="0" u="none" strike="noStrike" cap="none" dirty="0" err="1">
                <a:latin typeface="Times New Roman"/>
                <a:ea typeface="Times New Roman"/>
                <a:cs typeface="Times New Roman"/>
                <a:sym typeface="Times New Roman"/>
              </a:rPr>
              <a:t>Matlab</a:t>
            </a:r>
            <a:r>
              <a:rPr lang="en-US" sz="2400" b="0" i="0" u="none" strike="noStrike" cap="none" dirty="0">
                <a:latin typeface="Times New Roman"/>
                <a:ea typeface="Times New Roman"/>
                <a:cs typeface="Times New Roman"/>
                <a:sym typeface="Times New Roman"/>
              </a:rPr>
              <a:t>.</a:t>
            </a:r>
            <a:endParaRPr sz="2400" dirty="0"/>
          </a:p>
        </p:txBody>
      </p:sp>
    </p:spTree>
    <p:extLst>
      <p:ext uri="{BB962C8B-B14F-4D97-AF65-F5344CB8AC3E}">
        <p14:creationId xmlns:p14="http://schemas.microsoft.com/office/powerpoint/2010/main" val="20583944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26;p53"/>
          <p:cNvSpPr txBox="1"/>
          <p:nvPr/>
        </p:nvSpPr>
        <p:spPr>
          <a:xfrm>
            <a:off x="-1" y="183391"/>
            <a:ext cx="822210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latin typeface="Times New Roman"/>
                <a:ea typeface="Times New Roman"/>
                <a:cs typeface="Times New Roman"/>
                <a:sym typeface="Times New Roman"/>
              </a:rPr>
              <a:t>Fundamentals of spatial domain-convolution operation</a:t>
            </a:r>
            <a:endParaRPr sz="2400" b="1" i="0" u="none" strike="noStrike" cap="none">
              <a:latin typeface="Arial"/>
              <a:ea typeface="Arial"/>
              <a:cs typeface="Arial"/>
              <a:sym typeface="Arial"/>
            </a:endParaRPr>
          </a:p>
        </p:txBody>
      </p:sp>
      <p:sp>
        <p:nvSpPr>
          <p:cNvPr id="3" name="Google Shape;527;p53"/>
          <p:cNvSpPr txBox="1"/>
          <p:nvPr/>
        </p:nvSpPr>
        <p:spPr>
          <a:xfrm>
            <a:off x="202367" y="816964"/>
            <a:ext cx="9076544" cy="23698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latin typeface="Times New Roman"/>
                <a:ea typeface="Times New Roman"/>
                <a:cs typeface="Times New Roman"/>
                <a:sym typeface="Times New Roman"/>
              </a:rPr>
              <a:t>Spatial Filtering </a:t>
            </a:r>
            <a:endParaRPr/>
          </a:p>
          <a:p>
            <a:pPr marL="0" marR="0" lvl="0" indent="0" algn="l" rtl="0">
              <a:lnSpc>
                <a:spcPct val="100000"/>
              </a:lnSpc>
              <a:spcBef>
                <a:spcPts val="0"/>
              </a:spcBef>
              <a:spcAft>
                <a:spcPts val="0"/>
              </a:spcAft>
              <a:buNone/>
            </a:pPr>
            <a:endParaRPr sz="2400" b="1"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The mechanics of spatial filtering spatial filters consist of </a:t>
            </a:r>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1. Neighborhood (small rectangle). </a:t>
            </a:r>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2. Predefined operation that is performed on the image pixel. </a:t>
            </a:r>
            <a:endParaRPr/>
          </a:p>
          <a:p>
            <a:pPr marL="0" marR="0" lvl="0" indent="0" algn="l" rtl="0">
              <a:lnSpc>
                <a:spcPct val="100000"/>
              </a:lnSpc>
              <a:spcBef>
                <a:spcPts val="0"/>
              </a:spcBef>
              <a:spcAft>
                <a:spcPts val="0"/>
              </a:spcAft>
              <a:buNone/>
            </a:pPr>
            <a:endParaRPr sz="2000" b="1"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00" b="1" i="0" u="none" strike="noStrike" cap="none">
              <a:latin typeface="Times New Roman"/>
              <a:ea typeface="Times New Roman"/>
              <a:cs typeface="Times New Roman"/>
              <a:sym typeface="Times New Roman"/>
            </a:endParaRPr>
          </a:p>
        </p:txBody>
      </p:sp>
      <p:pic>
        <p:nvPicPr>
          <p:cNvPr id="4" name="Google Shape;528;p53"/>
          <p:cNvPicPr preferRelativeResize="0"/>
          <p:nvPr/>
        </p:nvPicPr>
        <p:blipFill rotWithShape="1">
          <a:blip r:embed="rId2">
            <a:alphaModFix/>
          </a:blip>
          <a:srcRect/>
          <a:stretch/>
        </p:blipFill>
        <p:spPr>
          <a:xfrm>
            <a:off x="1762201" y="3306506"/>
            <a:ext cx="3934060" cy="1653603"/>
          </a:xfrm>
          <a:prstGeom prst="rect">
            <a:avLst/>
          </a:prstGeom>
          <a:noFill/>
          <a:ln>
            <a:noFill/>
          </a:ln>
        </p:spPr>
      </p:pic>
    </p:spTree>
    <p:extLst>
      <p:ext uri="{BB962C8B-B14F-4D97-AF65-F5344CB8AC3E}">
        <p14:creationId xmlns:p14="http://schemas.microsoft.com/office/powerpoint/2010/main" val="27787564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3;p54"/>
          <p:cNvSpPr txBox="1"/>
          <p:nvPr/>
        </p:nvSpPr>
        <p:spPr>
          <a:xfrm>
            <a:off x="67456" y="209862"/>
            <a:ext cx="8964118" cy="44627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latin typeface="Times New Roman"/>
                <a:ea typeface="Times New Roman"/>
                <a:cs typeface="Times New Roman"/>
                <a:sym typeface="Times New Roman"/>
              </a:rPr>
              <a:t>Filtering creates new pixels with coordinates equal to the coordinates of the center of the neighborhood, and whose value is the result of the filtering operation.</a:t>
            </a:r>
            <a:endParaRPr/>
          </a:p>
          <a:p>
            <a:pPr marL="0" marR="0" lvl="0" indent="0" algn="l" rtl="0">
              <a:lnSpc>
                <a:spcPct val="1000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b="0" i="0" u="none" strike="noStrike" cap="none">
                <a:latin typeface="Times New Roman"/>
                <a:ea typeface="Times New Roman"/>
                <a:cs typeface="Times New Roman"/>
                <a:sym typeface="Times New Roman"/>
              </a:rPr>
              <a:t>If the operation performed on the image pixel is linear, then the filter is called a </a:t>
            </a:r>
            <a:r>
              <a:rPr lang="en-US" sz="2400" b="1" i="0" u="none" strike="noStrike" cap="none">
                <a:latin typeface="Times New Roman"/>
                <a:ea typeface="Times New Roman"/>
                <a:cs typeface="Times New Roman"/>
                <a:sym typeface="Times New Roman"/>
              </a:rPr>
              <a:t>linear spatial filter, </a:t>
            </a:r>
            <a:r>
              <a:rPr lang="en-US" sz="2400" b="0" i="0" u="none" strike="noStrike" cap="none">
                <a:latin typeface="Times New Roman"/>
                <a:ea typeface="Times New Roman"/>
                <a:cs typeface="Times New Roman"/>
                <a:sym typeface="Times New Roman"/>
              </a:rPr>
              <a:t>otherwise, the filter is </a:t>
            </a:r>
            <a:r>
              <a:rPr lang="en-US" sz="2400" b="1" i="0" u="none" strike="noStrike" cap="none">
                <a:latin typeface="Times New Roman"/>
                <a:ea typeface="Times New Roman"/>
                <a:cs typeface="Times New Roman"/>
                <a:sym typeface="Times New Roman"/>
              </a:rPr>
              <a:t>nonlinear</a:t>
            </a:r>
            <a:r>
              <a:rPr lang="en-US" sz="2400" b="0" i="0" u="none" strike="noStrike" cap="none">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None/>
            </a:pPr>
            <a:endParaRPr sz="24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b="1" i="0" u="none" strike="noStrike" cap="none">
                <a:latin typeface="Times New Roman"/>
                <a:ea typeface="Times New Roman"/>
                <a:cs typeface="Times New Roman"/>
                <a:sym typeface="Times New Roman"/>
              </a:rPr>
              <a:t>Mechanism of linear spatial filtering using a 3*3 neighborhood</a:t>
            </a:r>
            <a:endParaRPr/>
          </a:p>
          <a:p>
            <a:pPr marL="0" marR="0" lvl="0" indent="0" algn="l" rtl="0">
              <a:lnSpc>
                <a:spcPct val="100000"/>
              </a:lnSpc>
              <a:spcBef>
                <a:spcPts val="0"/>
              </a:spcBef>
              <a:spcAft>
                <a:spcPts val="0"/>
              </a:spcAft>
              <a:buNone/>
            </a:pPr>
            <a:endParaRPr sz="24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b="0" i="0" u="none" strike="noStrike" cap="none">
                <a:latin typeface="Times New Roman"/>
                <a:ea typeface="Times New Roman"/>
                <a:cs typeface="Times New Roman"/>
                <a:sym typeface="Times New Roman"/>
              </a:rPr>
              <a:t>The response (output) g(x,y) of the filter at any point (x,y) in the image is the sum of the products of the filter coefficients and the image pixels values: </a:t>
            </a:r>
            <a:endParaRPr sz="2400" b="0" i="0" u="none" strike="noStrike" cap="none">
              <a:latin typeface="Times New Roman"/>
              <a:ea typeface="Times New Roman"/>
              <a:cs typeface="Times New Roman"/>
              <a:sym typeface="Times New Roman"/>
            </a:endParaRPr>
          </a:p>
        </p:txBody>
      </p:sp>
    </p:spTree>
    <p:extLst>
      <p:ext uri="{BB962C8B-B14F-4D97-AF65-F5344CB8AC3E}">
        <p14:creationId xmlns:p14="http://schemas.microsoft.com/office/powerpoint/2010/main" val="27787564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538;p55"/>
          <p:cNvPicPr preferRelativeResize="0"/>
          <p:nvPr/>
        </p:nvPicPr>
        <p:blipFill rotWithShape="1">
          <a:blip r:embed="rId2">
            <a:alphaModFix/>
          </a:blip>
          <a:srcRect/>
          <a:stretch/>
        </p:blipFill>
        <p:spPr>
          <a:xfrm>
            <a:off x="0" y="35551"/>
            <a:ext cx="9144000" cy="5072397"/>
          </a:xfrm>
          <a:prstGeom prst="rect">
            <a:avLst/>
          </a:prstGeom>
          <a:noFill/>
          <a:ln>
            <a:noFill/>
          </a:ln>
        </p:spPr>
      </p:pic>
    </p:spTree>
    <p:extLst>
      <p:ext uri="{BB962C8B-B14F-4D97-AF65-F5344CB8AC3E}">
        <p14:creationId xmlns:p14="http://schemas.microsoft.com/office/powerpoint/2010/main" val="15480690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43;p56"/>
          <p:cNvSpPr txBox="1"/>
          <p:nvPr/>
        </p:nvSpPr>
        <p:spPr>
          <a:xfrm>
            <a:off x="44970" y="0"/>
            <a:ext cx="9054059" cy="2277506"/>
          </a:xfrm>
          <a:prstGeom prst="rect">
            <a:avLst/>
          </a:prstGeom>
          <a:noFill/>
          <a:ln>
            <a:noFill/>
          </a:ln>
        </p:spPr>
        <p:txBody>
          <a:bodyPr spcFirstLastPara="1" wrap="square" lIns="91425" tIns="45700" rIns="91425" bIns="45700" anchor="t" anchorCtr="0">
            <a:spAutoFit/>
          </a:bodyPr>
          <a:lstStyle/>
          <a:p>
            <a:pPr marL="85725" marR="6223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Observe that the center coefficient of the filter, w(O, O) aligns with  the pixel at location(x, y)</a:t>
            </a:r>
            <a:r>
              <a:rPr lang="en-US" sz="2000" b="1" i="0" u="none" strike="noStrike" cap="none">
                <a:latin typeface="Times New Roman"/>
                <a:ea typeface="Times New Roman"/>
                <a:cs typeface="Times New Roman"/>
                <a:sym typeface="Times New Roman"/>
              </a:rPr>
              <a:t>.</a:t>
            </a:r>
            <a:endParaRPr/>
          </a:p>
          <a:p>
            <a:pPr marL="85725" marR="62230" lvl="0" indent="0" algn="l" rtl="0">
              <a:lnSpc>
                <a:spcPct val="100000"/>
              </a:lnSpc>
              <a:spcBef>
                <a:spcPts val="0"/>
              </a:spcBef>
              <a:spcAft>
                <a:spcPts val="0"/>
              </a:spcAft>
              <a:buNone/>
            </a:pPr>
            <a:endParaRPr sz="2400" b="1" i="0" u="none" strike="noStrike" cap="none">
              <a:latin typeface="Times New Roman"/>
              <a:ea typeface="Times New Roman"/>
              <a:cs typeface="Times New Roman"/>
              <a:sym typeface="Times New Roman"/>
            </a:endParaRPr>
          </a:p>
          <a:p>
            <a:pPr marL="0" marR="229870" lvl="0" indent="0" algn="just" rtl="0">
              <a:lnSpc>
                <a:spcPct val="100277"/>
              </a:lnSpc>
              <a:spcBef>
                <a:spcPts val="30"/>
              </a:spcBef>
              <a:spcAft>
                <a:spcPts val="0"/>
              </a:spcAft>
              <a:buNone/>
            </a:pPr>
            <a:r>
              <a:rPr lang="en-US" sz="1800" b="1" i="0" u="none" strike="noStrike" cap="none">
                <a:latin typeface="Cambria"/>
                <a:ea typeface="Cambria"/>
                <a:cs typeface="Cambria"/>
                <a:sym typeface="Cambria"/>
              </a:rPr>
              <a:t>g(x, y) = w(−1, −1)f(x − 1, y − 1) +  w(−1, O)f(x − 1, y) +… + w (O, O) f(x, y) +</a:t>
            </a:r>
            <a:endParaRPr/>
          </a:p>
          <a:p>
            <a:pPr marL="0" marR="229870" lvl="0" indent="0" algn="just" rtl="0">
              <a:lnSpc>
                <a:spcPct val="100277"/>
              </a:lnSpc>
              <a:spcBef>
                <a:spcPts val="30"/>
              </a:spcBef>
              <a:spcAft>
                <a:spcPts val="0"/>
              </a:spcAft>
              <a:buNone/>
            </a:pPr>
            <a:r>
              <a:rPr lang="en-US" sz="1800" b="1" i="0" u="none" strike="noStrike" cap="none">
                <a:latin typeface="Cambria"/>
                <a:ea typeface="Cambria"/>
                <a:cs typeface="Cambria"/>
                <a:sym typeface="Cambria"/>
              </a:rPr>
              <a:t>                                                                                                                        . . . + w(1, 1) f(x + 1, y + 1)</a:t>
            </a:r>
            <a:endParaRPr sz="1800" b="1" i="0" u="none" strike="noStrike" cap="none">
              <a:latin typeface="Times New Roman"/>
              <a:ea typeface="Times New Roman"/>
              <a:cs typeface="Times New Roman"/>
              <a:sym typeface="Times New Roman"/>
            </a:endParaRPr>
          </a:p>
          <a:p>
            <a:pPr marL="85725" marR="62230" lvl="0" indent="0" algn="l" rtl="0">
              <a:lnSpc>
                <a:spcPct val="100000"/>
              </a:lnSpc>
              <a:spcBef>
                <a:spcPts val="0"/>
              </a:spcBef>
              <a:spcAft>
                <a:spcPts val="0"/>
              </a:spcAft>
              <a:buNone/>
            </a:pPr>
            <a:endParaRPr sz="2400" b="0" i="0" u="none" strike="noStrike" cap="none">
              <a:latin typeface="Times New Roman"/>
              <a:ea typeface="Times New Roman"/>
              <a:cs typeface="Times New Roman"/>
              <a:sym typeface="Times New Roman"/>
            </a:endParaRPr>
          </a:p>
        </p:txBody>
      </p:sp>
      <p:sp>
        <p:nvSpPr>
          <p:cNvPr id="3" name="Google Shape;544;p56"/>
          <p:cNvSpPr txBox="1"/>
          <p:nvPr/>
        </p:nvSpPr>
        <p:spPr>
          <a:xfrm>
            <a:off x="-59960" y="1612937"/>
            <a:ext cx="9054059" cy="3046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latin typeface="Times New Roman"/>
                <a:ea typeface="Times New Roman"/>
                <a:cs typeface="Times New Roman"/>
                <a:sym typeface="Times New Roman"/>
              </a:rPr>
              <a:t>General mask of size m x n</a:t>
            </a:r>
            <a:endParaRPr/>
          </a:p>
          <a:p>
            <a:pPr marL="0" marR="0" lvl="0" indent="0" algn="l" rtl="0">
              <a:lnSpc>
                <a:spcPct val="100000"/>
              </a:lnSpc>
              <a:spcBef>
                <a:spcPts val="0"/>
              </a:spcBef>
              <a:spcAft>
                <a:spcPts val="0"/>
              </a:spcAft>
              <a:buNone/>
            </a:pPr>
            <a:endParaRPr sz="2800" b="1"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b="1" i="0" u="none" strike="noStrike" cap="none">
                <a:latin typeface="Times New Roman"/>
                <a:ea typeface="Times New Roman"/>
                <a:cs typeface="Times New Roman"/>
                <a:sym typeface="Times New Roman"/>
              </a:rPr>
              <a:t>Assume </a:t>
            </a:r>
            <a:endParaRPr/>
          </a:p>
          <a:p>
            <a:pPr marL="0" marR="0" lvl="0" indent="0" algn="l" rtl="0">
              <a:lnSpc>
                <a:spcPct val="100000"/>
              </a:lnSpc>
              <a:spcBef>
                <a:spcPts val="0"/>
              </a:spcBef>
              <a:spcAft>
                <a:spcPts val="0"/>
              </a:spcAft>
              <a:buNone/>
            </a:pPr>
            <a:r>
              <a:rPr lang="en-US" sz="2400" b="1" i="0" u="none" strike="noStrike" cap="none">
                <a:latin typeface="Times New Roman"/>
                <a:ea typeface="Times New Roman"/>
                <a:cs typeface="Times New Roman"/>
                <a:sym typeface="Times New Roman"/>
              </a:rPr>
              <a:t>       m=2a+1     and n=2b+1 ,where a,b are positive integers </a:t>
            </a:r>
            <a:endParaRPr/>
          </a:p>
          <a:p>
            <a:pPr marL="0" marR="0" lvl="0" indent="0" algn="l" rtl="0">
              <a:lnSpc>
                <a:spcPct val="100000"/>
              </a:lnSpc>
              <a:spcBef>
                <a:spcPts val="0"/>
              </a:spcBef>
              <a:spcAft>
                <a:spcPts val="0"/>
              </a:spcAft>
              <a:buNone/>
            </a:pPr>
            <a:r>
              <a:rPr lang="en-US" sz="2400" b="1" i="0" u="none" strike="noStrike" cap="none">
                <a:latin typeface="Times New Roman"/>
                <a:ea typeface="Times New Roman"/>
                <a:cs typeface="Times New Roman"/>
                <a:sym typeface="Times New Roman"/>
              </a:rPr>
              <a:t>      </a:t>
            </a:r>
            <a:endParaRPr/>
          </a:p>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In general, linear spatial filtering of an image of size M ∗ N with a filter of size m ∗ n is given by the expression:</a:t>
            </a:r>
            <a:endParaRPr sz="20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b="1" i="0" u="none" strike="noStrike" cap="none">
                <a:latin typeface="Times New Roman"/>
                <a:ea typeface="Times New Roman"/>
                <a:cs typeface="Times New Roman"/>
                <a:sym typeface="Times New Roman"/>
              </a:rPr>
              <a:t> </a:t>
            </a:r>
            <a:endParaRPr/>
          </a:p>
        </p:txBody>
      </p:sp>
    </p:spTree>
    <p:extLst>
      <p:ext uri="{BB962C8B-B14F-4D97-AF65-F5344CB8AC3E}">
        <p14:creationId xmlns:p14="http://schemas.microsoft.com/office/powerpoint/2010/main" val="41118714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549;p57"/>
          <p:cNvPicPr preferRelativeResize="0"/>
          <p:nvPr/>
        </p:nvPicPr>
        <p:blipFill rotWithShape="1">
          <a:blip r:embed="rId2">
            <a:alphaModFix/>
          </a:blip>
          <a:srcRect/>
          <a:stretch/>
        </p:blipFill>
        <p:spPr>
          <a:xfrm>
            <a:off x="247337" y="0"/>
            <a:ext cx="8087195" cy="2357978"/>
          </a:xfrm>
          <a:prstGeom prst="rect">
            <a:avLst/>
          </a:prstGeom>
          <a:noFill/>
          <a:ln>
            <a:noFill/>
          </a:ln>
        </p:spPr>
      </p:pic>
      <p:sp>
        <p:nvSpPr>
          <p:cNvPr id="3" name="Google Shape;550;p57"/>
          <p:cNvSpPr txBox="1"/>
          <p:nvPr/>
        </p:nvSpPr>
        <p:spPr>
          <a:xfrm>
            <a:off x="71202" y="2932439"/>
            <a:ext cx="9001595" cy="15947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latin typeface="Courier New"/>
                <a:ea typeface="Courier New"/>
                <a:cs typeface="Courier New"/>
                <a:sym typeface="Courier New"/>
              </a:rPr>
              <a:t> </a:t>
            </a:r>
            <a:r>
              <a:rPr lang="en-US" sz="1600" b="1" i="0" u="none" strike="noStrike" cap="none">
                <a:latin typeface="Times New Roman"/>
                <a:ea typeface="Times New Roman"/>
                <a:cs typeface="Times New Roman"/>
                <a:sym typeface="Times New Roman"/>
              </a:rPr>
              <a:t>Correlation and convolution are functions of displacement .</a:t>
            </a:r>
            <a:endParaRPr sz="1400" b="0" i="0" u="none" strike="noStrike" cap="none">
              <a:latin typeface="Times New Roman"/>
              <a:ea typeface="Times New Roman"/>
              <a:cs typeface="Times New Roman"/>
              <a:sym typeface="Times New Roman"/>
            </a:endParaRPr>
          </a:p>
          <a:p>
            <a:pPr marL="0" marR="80010" lvl="0" indent="0" algn="l" rtl="0">
              <a:lnSpc>
                <a:spcPct val="100000"/>
              </a:lnSpc>
              <a:spcBef>
                <a:spcPts val="0"/>
              </a:spcBef>
              <a:spcAft>
                <a:spcPts val="0"/>
              </a:spcAft>
              <a:buNone/>
            </a:pPr>
            <a:r>
              <a:rPr lang="en-US" sz="2000" b="1" i="0" u="none" strike="noStrike" cap="none">
                <a:latin typeface="Times New Roman"/>
                <a:ea typeface="Times New Roman"/>
                <a:cs typeface="Times New Roman"/>
                <a:sym typeface="Times New Roman"/>
              </a:rPr>
              <a:t>Correlation</a:t>
            </a:r>
            <a:r>
              <a:rPr lang="en-US" sz="2000" b="0" i="0" u="none" strike="noStrike" cap="none">
                <a:latin typeface="Times New Roman"/>
                <a:ea typeface="Times New Roman"/>
                <a:cs typeface="Times New Roman"/>
                <a:sym typeface="Times New Roman"/>
              </a:rPr>
              <a:t>: the process of moving a filter mask over the image and computing the sum of products at each location.</a:t>
            </a:r>
            <a:endParaRPr sz="2000" b="0" i="0" u="none" strike="noStrike" cap="none">
              <a:latin typeface="Times New Roman"/>
              <a:ea typeface="Times New Roman"/>
              <a:cs typeface="Times New Roman"/>
              <a:sym typeface="Times New Roman"/>
            </a:endParaRPr>
          </a:p>
          <a:p>
            <a:pPr marL="0" marR="80645" lvl="0" indent="0" algn="l" rtl="0">
              <a:lnSpc>
                <a:spcPct val="102000"/>
              </a:lnSpc>
              <a:spcBef>
                <a:spcPts val="55"/>
              </a:spcBef>
              <a:spcAft>
                <a:spcPts val="0"/>
              </a:spcAft>
              <a:buNone/>
            </a:pPr>
            <a:r>
              <a:rPr lang="en-US" sz="2000" b="1" i="0" u="none" strike="noStrike" cap="none">
                <a:latin typeface="Times New Roman"/>
                <a:ea typeface="Times New Roman"/>
                <a:cs typeface="Times New Roman"/>
                <a:sym typeface="Times New Roman"/>
              </a:rPr>
              <a:t>Convolution</a:t>
            </a:r>
            <a:r>
              <a:rPr lang="en-US" sz="2000" b="0" i="0" u="none" strike="noStrike" cap="none">
                <a:latin typeface="Times New Roman"/>
                <a:ea typeface="Times New Roman"/>
                <a:cs typeface="Times New Roman"/>
                <a:sym typeface="Times New Roman"/>
              </a:rPr>
              <a:t>: the same process as correlation, except that the filter is first </a:t>
            </a:r>
            <a:r>
              <a:rPr lang="en-US" sz="2000" b="1" i="1" u="none" strike="noStrike" cap="none">
                <a:latin typeface="Times New Roman"/>
                <a:ea typeface="Times New Roman"/>
                <a:cs typeface="Times New Roman"/>
                <a:sym typeface="Times New Roman"/>
              </a:rPr>
              <a:t>rotated by </a:t>
            </a:r>
            <a:r>
              <a:rPr lang="en-US" sz="2000" b="0" i="0" u="none" strike="noStrike" cap="none">
                <a:latin typeface="Times New Roman"/>
                <a:ea typeface="Times New Roman"/>
                <a:cs typeface="Times New Roman"/>
                <a:sym typeface="Times New Roman"/>
              </a:rPr>
              <a:t>180</a:t>
            </a:r>
            <a:r>
              <a:rPr lang="en-US" sz="2000" b="0" i="0" u="none" strike="noStrike" cap="none" baseline="30000">
                <a:latin typeface="Times New Roman"/>
                <a:ea typeface="Times New Roman"/>
                <a:cs typeface="Times New Roman"/>
                <a:sym typeface="Times New Roman"/>
              </a:rPr>
              <a:t>O</a:t>
            </a:r>
            <a:endParaRPr sz="2000" b="0" i="0" u="none" strike="noStrike" cap="none">
              <a:latin typeface="Times New Roman"/>
              <a:ea typeface="Times New Roman"/>
              <a:cs typeface="Times New Roman"/>
              <a:sym typeface="Times New Roman"/>
            </a:endParaRPr>
          </a:p>
        </p:txBody>
      </p:sp>
      <p:sp>
        <p:nvSpPr>
          <p:cNvPr id="4" name="Google Shape;551;p57"/>
          <p:cNvSpPr txBox="1"/>
          <p:nvPr/>
        </p:nvSpPr>
        <p:spPr>
          <a:xfrm>
            <a:off x="-1365250" y="2470774"/>
            <a:ext cx="7493000" cy="461665"/>
          </a:xfrm>
          <a:prstGeom prst="rect">
            <a:avLst/>
          </a:prstGeom>
          <a:noFill/>
          <a:ln>
            <a:noFill/>
          </a:ln>
        </p:spPr>
        <p:txBody>
          <a:bodyPr spcFirstLastPara="1" wrap="square" lIns="91425" tIns="45700" rIns="91425" bIns="45700" anchor="t" anchorCtr="0">
            <a:spAutoFit/>
          </a:bodyPr>
          <a:lstStyle/>
          <a:p>
            <a:pPr marL="43180" marR="38735" lvl="0" indent="0" algn="ctr" rtl="0">
              <a:lnSpc>
                <a:spcPct val="100000"/>
              </a:lnSpc>
              <a:spcBef>
                <a:spcPts val="0"/>
              </a:spcBef>
              <a:spcAft>
                <a:spcPts val="0"/>
              </a:spcAft>
              <a:buNone/>
            </a:pPr>
            <a:r>
              <a:rPr lang="en-US" sz="2400" b="1" i="0" u="none" strike="noStrike" cap="none">
                <a:latin typeface="Times New Roman"/>
                <a:ea typeface="Times New Roman"/>
                <a:cs typeface="Times New Roman"/>
                <a:sym typeface="Times New Roman"/>
              </a:rPr>
              <a:t>Spatial Correlation and convolution</a:t>
            </a:r>
            <a:endParaRPr sz="2400" b="1" i="0" u="none" strike="noStrike" cap="none">
              <a:latin typeface="Times New Roman"/>
              <a:ea typeface="Times New Roman"/>
              <a:cs typeface="Times New Roman"/>
              <a:sym typeface="Times New Roman"/>
            </a:endParaRPr>
          </a:p>
        </p:txBody>
      </p:sp>
    </p:spTree>
    <p:extLst>
      <p:ext uri="{BB962C8B-B14F-4D97-AF65-F5344CB8AC3E}">
        <p14:creationId xmlns:p14="http://schemas.microsoft.com/office/powerpoint/2010/main" val="41118714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556;p58"/>
          <p:cNvGrpSpPr/>
          <p:nvPr/>
        </p:nvGrpSpPr>
        <p:grpSpPr>
          <a:xfrm>
            <a:off x="-684584" y="-531440"/>
            <a:ext cx="9577064" cy="5583116"/>
            <a:chOff x="1233" y="1680"/>
            <a:chExt cx="10220" cy="10085"/>
          </a:xfrm>
        </p:grpSpPr>
        <p:sp>
          <p:nvSpPr>
            <p:cNvPr id="3" name="Google Shape;557;p58"/>
            <p:cNvSpPr/>
            <p:nvPr/>
          </p:nvSpPr>
          <p:spPr>
            <a:xfrm>
              <a:off x="1233" y="1773"/>
              <a:ext cx="10162" cy="5"/>
            </a:xfrm>
            <a:custGeom>
              <a:avLst/>
              <a:gdLst/>
              <a:ahLst/>
              <a:cxnLst/>
              <a:rect l="l" t="t" r="r" b="b"/>
              <a:pathLst>
                <a:path w="10162" h="5" extrusionOk="0">
                  <a:moveTo>
                    <a:pt x="19" y="0"/>
                  </a:moveTo>
                  <a:lnTo>
                    <a:pt x="10137" y="0"/>
                  </a:lnTo>
                  <a:moveTo>
                    <a:pt x="0" y="4"/>
                  </a:moveTo>
                  <a:lnTo>
                    <a:pt x="10161" y="4"/>
                  </a:lnTo>
                </a:path>
              </a:pathLst>
            </a:custGeom>
            <a:noFill/>
            <a:ln w="9525" cap="flat" cmpd="sng">
              <a:solidFill>
                <a:srgbClr val="FDFDFD"/>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 name="Google Shape;558;p58"/>
            <p:cNvPicPr preferRelativeResize="0"/>
            <p:nvPr/>
          </p:nvPicPr>
          <p:blipFill rotWithShape="1">
            <a:blip r:embed="rId2">
              <a:alphaModFix/>
            </a:blip>
            <a:srcRect/>
            <a:stretch/>
          </p:blipFill>
          <p:spPr>
            <a:xfrm>
              <a:off x="2283" y="3810"/>
              <a:ext cx="9170" cy="7955"/>
            </a:xfrm>
            <a:prstGeom prst="rect">
              <a:avLst/>
            </a:prstGeom>
            <a:noFill/>
            <a:ln>
              <a:noFill/>
            </a:ln>
          </p:spPr>
        </p:pic>
        <p:cxnSp>
          <p:nvCxnSpPr>
            <p:cNvPr id="5" name="Google Shape;559;p58"/>
            <p:cNvCxnSpPr/>
            <p:nvPr/>
          </p:nvCxnSpPr>
          <p:spPr>
            <a:xfrm>
              <a:off x="4800" y="1877"/>
              <a:ext cx="0" cy="2443"/>
            </a:xfrm>
            <a:prstGeom prst="straightConnector1">
              <a:avLst/>
            </a:prstGeom>
            <a:noFill/>
            <a:ln w="12175" cap="flat" cmpd="sng">
              <a:solidFill>
                <a:srgbClr val="000000"/>
              </a:solidFill>
              <a:prstDash val="dash"/>
              <a:round/>
              <a:headEnd type="none" w="med" len="med"/>
              <a:tailEnd type="none" w="med" len="med"/>
            </a:ln>
          </p:spPr>
        </p:cxnSp>
        <p:sp>
          <p:nvSpPr>
            <p:cNvPr id="6" name="Google Shape;560;p58"/>
            <p:cNvSpPr/>
            <p:nvPr/>
          </p:nvSpPr>
          <p:spPr>
            <a:xfrm>
              <a:off x="4795" y="1680"/>
              <a:ext cx="15" cy="140"/>
            </a:xfrm>
            <a:custGeom>
              <a:avLst/>
              <a:gdLst/>
              <a:ahLst/>
              <a:cxnLst/>
              <a:rect l="l" t="t" r="r" b="b"/>
              <a:pathLst>
                <a:path w="15" h="140" extrusionOk="0">
                  <a:moveTo>
                    <a:pt x="15" y="62"/>
                  </a:moveTo>
                  <a:lnTo>
                    <a:pt x="0" y="62"/>
                  </a:lnTo>
                  <a:lnTo>
                    <a:pt x="0" y="139"/>
                  </a:lnTo>
                  <a:lnTo>
                    <a:pt x="15" y="139"/>
                  </a:lnTo>
                  <a:lnTo>
                    <a:pt x="15" y="62"/>
                  </a:lnTo>
                  <a:close/>
                  <a:moveTo>
                    <a:pt x="15" y="0"/>
                  </a:moveTo>
                  <a:lnTo>
                    <a:pt x="0" y="0"/>
                  </a:lnTo>
                  <a:lnTo>
                    <a:pt x="0" y="5"/>
                  </a:lnTo>
                  <a:lnTo>
                    <a:pt x="15" y="5"/>
                  </a:lnTo>
                  <a:lnTo>
                    <a:pt x="1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7" name="Google Shape;561;p58"/>
            <p:cNvCxnSpPr/>
            <p:nvPr/>
          </p:nvCxnSpPr>
          <p:spPr>
            <a:xfrm>
              <a:off x="8962" y="1742"/>
              <a:ext cx="0" cy="2578"/>
            </a:xfrm>
            <a:prstGeom prst="straightConnector1">
              <a:avLst/>
            </a:prstGeom>
            <a:noFill/>
            <a:ln w="12175" cap="flat" cmpd="sng">
              <a:solidFill>
                <a:srgbClr val="000000"/>
              </a:solidFill>
              <a:prstDash val="dash"/>
              <a:round/>
              <a:headEnd type="none" w="med" len="med"/>
              <a:tailEnd type="none" w="med" len="med"/>
            </a:ln>
          </p:spPr>
        </p:cxnSp>
        <p:sp>
          <p:nvSpPr>
            <p:cNvPr id="8" name="Google Shape;562;p58"/>
            <p:cNvSpPr/>
            <p:nvPr/>
          </p:nvSpPr>
          <p:spPr>
            <a:xfrm>
              <a:off x="8952" y="1680"/>
              <a:ext cx="20" cy="5"/>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1118714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67;p59"/>
          <p:cNvSpPr txBox="1"/>
          <p:nvPr/>
        </p:nvSpPr>
        <p:spPr>
          <a:xfrm>
            <a:off x="0" y="124292"/>
            <a:ext cx="6527800" cy="332358"/>
          </a:xfrm>
          <a:prstGeom prst="rect">
            <a:avLst/>
          </a:prstGeom>
          <a:noFill/>
          <a:ln>
            <a:noFill/>
          </a:ln>
        </p:spPr>
        <p:txBody>
          <a:bodyPr spcFirstLastPara="1" wrap="square" lIns="91425" tIns="45700" rIns="91425" bIns="45700" anchor="t" anchorCtr="0">
            <a:spAutoFit/>
          </a:bodyPr>
          <a:lstStyle/>
          <a:p>
            <a:pPr marL="85725" marR="0" lvl="0" indent="0" algn="l" rtl="0">
              <a:lnSpc>
                <a:spcPct val="65208"/>
              </a:lnSpc>
              <a:spcBef>
                <a:spcPts val="0"/>
              </a:spcBef>
              <a:spcAft>
                <a:spcPts val="0"/>
              </a:spcAft>
              <a:buNone/>
            </a:pPr>
            <a:r>
              <a:rPr lang="en-US" sz="2400" b="1" i="0" u="none" strike="noStrike" cap="none">
                <a:latin typeface="Times New Roman"/>
                <a:ea typeface="Times New Roman"/>
                <a:cs typeface="Times New Roman"/>
                <a:sym typeface="Times New Roman"/>
              </a:rPr>
              <a:t>Assume that </a:t>
            </a:r>
            <a:r>
              <a:rPr lang="en-US" sz="2400" b="1" i="1" u="none" strike="noStrike" cap="none">
                <a:latin typeface="Times New Roman"/>
                <a:ea typeface="Times New Roman"/>
                <a:cs typeface="Times New Roman"/>
                <a:sym typeface="Times New Roman"/>
              </a:rPr>
              <a:t>f </a:t>
            </a:r>
            <a:r>
              <a:rPr lang="en-US" sz="2400" b="1" i="0" u="none" strike="noStrike" cap="none">
                <a:latin typeface="Times New Roman"/>
                <a:ea typeface="Times New Roman"/>
                <a:cs typeface="Times New Roman"/>
                <a:sym typeface="Times New Roman"/>
              </a:rPr>
              <a:t>is a 1-D function, and </a:t>
            </a:r>
            <a:r>
              <a:rPr lang="en-US" sz="2400" b="1" i="1" u="none" strike="noStrike" cap="none">
                <a:latin typeface="Times New Roman"/>
                <a:ea typeface="Times New Roman"/>
                <a:cs typeface="Times New Roman"/>
                <a:sym typeface="Times New Roman"/>
              </a:rPr>
              <a:t>w </a:t>
            </a:r>
            <a:r>
              <a:rPr lang="en-US" sz="2400" b="1" i="0" u="none" strike="noStrike" cap="none">
                <a:latin typeface="Times New Roman"/>
                <a:ea typeface="Times New Roman"/>
                <a:cs typeface="Times New Roman"/>
                <a:sym typeface="Times New Roman"/>
              </a:rPr>
              <a:t>is a filter</a:t>
            </a:r>
            <a:endParaRPr sz="2400" b="1" i="0" u="none" strike="noStrike" cap="none">
              <a:latin typeface="Times New Roman"/>
              <a:ea typeface="Times New Roman"/>
              <a:cs typeface="Times New Roman"/>
              <a:sym typeface="Times New Roman"/>
            </a:endParaRPr>
          </a:p>
        </p:txBody>
      </p:sp>
      <p:sp>
        <p:nvSpPr>
          <p:cNvPr id="3" name="Google Shape;568;p59"/>
          <p:cNvSpPr txBox="1"/>
          <p:nvPr/>
        </p:nvSpPr>
        <p:spPr>
          <a:xfrm>
            <a:off x="57150" y="501650"/>
            <a:ext cx="8813800" cy="4394817"/>
          </a:xfrm>
          <a:prstGeom prst="rect">
            <a:avLst/>
          </a:prstGeom>
          <a:noFill/>
          <a:ln>
            <a:noFill/>
          </a:ln>
        </p:spPr>
        <p:txBody>
          <a:bodyPr spcFirstLastPara="1" wrap="square" lIns="91425" tIns="45700" rIns="91425" bIns="45700" anchor="t" anchorCtr="0">
            <a:spAutoFit/>
          </a:bodyPr>
          <a:lstStyle/>
          <a:p>
            <a:pPr marL="0" marR="80010" lvl="0" indent="0" algn="just" rtl="0">
              <a:lnSpc>
                <a:spcPct val="112000"/>
              </a:lnSpc>
              <a:spcBef>
                <a:spcPts val="0"/>
              </a:spcBef>
              <a:spcAft>
                <a:spcPts val="0"/>
              </a:spcAft>
              <a:buNone/>
            </a:pPr>
            <a:r>
              <a:rPr lang="en-US" sz="1800" b="1" i="0" u="none" strike="noStrike" cap="none">
                <a:latin typeface="Times New Roman"/>
                <a:ea typeface="Times New Roman"/>
                <a:cs typeface="Times New Roman"/>
                <a:sym typeface="Times New Roman"/>
              </a:rPr>
              <a:t>There are parts of the functions (images) that </a:t>
            </a:r>
            <a:r>
              <a:rPr lang="en-US" sz="1800" b="1" i="1" u="none" strike="noStrike" cap="none">
                <a:latin typeface="Times New Roman"/>
                <a:ea typeface="Times New Roman"/>
                <a:cs typeface="Times New Roman"/>
                <a:sym typeface="Times New Roman"/>
              </a:rPr>
              <a:t>do not overlap </a:t>
            </a:r>
            <a:r>
              <a:rPr lang="en-US" sz="1800" b="1" i="0" u="none" strike="noStrike" cap="none">
                <a:latin typeface="Times New Roman"/>
                <a:ea typeface="Times New Roman"/>
                <a:cs typeface="Times New Roman"/>
                <a:sym typeface="Times New Roman"/>
              </a:rPr>
              <a:t>(the solution of this problem is </a:t>
            </a:r>
            <a:r>
              <a:rPr lang="en-US" sz="1800" b="1" i="1" u="none" strike="noStrike" cap="none">
                <a:latin typeface="Times New Roman"/>
                <a:ea typeface="Times New Roman"/>
                <a:cs typeface="Times New Roman"/>
                <a:sym typeface="Times New Roman"/>
              </a:rPr>
              <a:t>pad f </a:t>
            </a:r>
            <a:r>
              <a:rPr lang="en-US" sz="1800" b="1" i="0" u="none" strike="noStrike" cap="none">
                <a:latin typeface="Times New Roman"/>
                <a:ea typeface="Times New Roman"/>
                <a:cs typeface="Times New Roman"/>
                <a:sym typeface="Times New Roman"/>
              </a:rPr>
              <a:t>with enough 0s on either side to allow each pixel in </a:t>
            </a:r>
            <a:r>
              <a:rPr lang="en-US" sz="1800" b="1" i="1" u="none" strike="noStrike" cap="none">
                <a:latin typeface="Times New Roman"/>
                <a:ea typeface="Times New Roman"/>
                <a:cs typeface="Times New Roman"/>
                <a:sym typeface="Times New Roman"/>
              </a:rPr>
              <a:t>w </a:t>
            </a:r>
            <a:r>
              <a:rPr lang="en-US" sz="1800" b="1" i="0" u="none" strike="noStrike" cap="none">
                <a:latin typeface="Times New Roman"/>
                <a:ea typeface="Times New Roman"/>
                <a:cs typeface="Times New Roman"/>
                <a:sym typeface="Times New Roman"/>
              </a:rPr>
              <a:t>to visit every pixel in </a:t>
            </a:r>
            <a:r>
              <a:rPr lang="en-US" sz="1800" b="1" i="1" u="none" strike="noStrike" cap="none">
                <a:latin typeface="Times New Roman"/>
                <a:ea typeface="Times New Roman"/>
                <a:cs typeface="Times New Roman"/>
                <a:sym typeface="Times New Roman"/>
              </a:rPr>
              <a:t>f.</a:t>
            </a:r>
            <a:endParaRPr/>
          </a:p>
          <a:p>
            <a:pPr marL="0" marR="80010" lvl="0" indent="0" algn="just" rtl="0">
              <a:lnSpc>
                <a:spcPct val="112000"/>
              </a:lnSpc>
              <a:spcBef>
                <a:spcPts val="155"/>
              </a:spcBef>
              <a:spcAft>
                <a:spcPts val="0"/>
              </a:spcAft>
              <a:buNone/>
            </a:pPr>
            <a:endParaRPr sz="1800" b="1" i="0" u="none" strike="noStrike" cap="none">
              <a:latin typeface="Times New Roman"/>
              <a:ea typeface="Times New Roman"/>
              <a:cs typeface="Times New Roman"/>
              <a:sym typeface="Times New Roman"/>
            </a:endParaRPr>
          </a:p>
          <a:p>
            <a:pPr marL="0" marR="0" lvl="0" indent="0" algn="just" rtl="0">
              <a:lnSpc>
                <a:spcPct val="90277"/>
              </a:lnSpc>
              <a:spcBef>
                <a:spcPts val="0"/>
              </a:spcBef>
              <a:spcAft>
                <a:spcPts val="0"/>
              </a:spcAft>
              <a:buNone/>
            </a:pPr>
            <a:r>
              <a:rPr lang="en-US" sz="1800" b="1" i="0" u="none" strike="noStrike" cap="none">
                <a:latin typeface="Times New Roman"/>
                <a:ea typeface="Times New Roman"/>
                <a:cs typeface="Times New Roman"/>
                <a:sym typeface="Times New Roman"/>
              </a:rPr>
              <a:t>If the filter is of size </a:t>
            </a:r>
            <a:r>
              <a:rPr lang="en-US" sz="1800" b="1" i="1" u="none" strike="noStrike" cap="none">
                <a:latin typeface="Times New Roman"/>
                <a:ea typeface="Times New Roman"/>
                <a:cs typeface="Times New Roman"/>
                <a:sym typeface="Times New Roman"/>
              </a:rPr>
              <a:t>m</a:t>
            </a:r>
            <a:r>
              <a:rPr lang="en-US" sz="1800" b="1" i="0" u="none" strike="noStrike" cap="none">
                <a:latin typeface="Times New Roman"/>
                <a:ea typeface="Times New Roman"/>
                <a:cs typeface="Times New Roman"/>
                <a:sym typeface="Times New Roman"/>
              </a:rPr>
              <a:t>, we need (</a:t>
            </a:r>
            <a:r>
              <a:rPr lang="en-US" sz="1800" b="1" i="1" u="none" strike="noStrike" cap="none">
                <a:latin typeface="Times New Roman"/>
                <a:ea typeface="Times New Roman"/>
                <a:cs typeface="Times New Roman"/>
                <a:sym typeface="Times New Roman"/>
              </a:rPr>
              <a:t>m-1</a:t>
            </a:r>
            <a:r>
              <a:rPr lang="en-US" sz="1800" b="1" i="0" u="none" strike="noStrike" cap="none">
                <a:latin typeface="Times New Roman"/>
                <a:ea typeface="Times New Roman"/>
                <a:cs typeface="Times New Roman"/>
                <a:sym typeface="Times New Roman"/>
              </a:rPr>
              <a:t>) 0s on either side of </a:t>
            </a:r>
            <a:r>
              <a:rPr lang="en-US" sz="1800" b="1" i="1" u="none" strike="noStrike" cap="none">
                <a:latin typeface="Times New Roman"/>
                <a:ea typeface="Times New Roman"/>
                <a:cs typeface="Times New Roman"/>
                <a:sym typeface="Times New Roman"/>
              </a:rPr>
              <a:t>f</a:t>
            </a:r>
            <a:r>
              <a:rPr lang="en-US" sz="1800" b="1" i="0" u="none" strike="noStrike" cap="none">
                <a:latin typeface="Times New Roman"/>
                <a:ea typeface="Times New Roman"/>
                <a:cs typeface="Times New Roman"/>
                <a:sym typeface="Times New Roman"/>
              </a:rPr>
              <a:t>.</a:t>
            </a:r>
            <a:endParaRPr/>
          </a:p>
          <a:p>
            <a:pPr marL="0" marR="0" lvl="0" indent="0" algn="just" rtl="0">
              <a:lnSpc>
                <a:spcPct val="90277"/>
              </a:lnSpc>
              <a:spcBef>
                <a:spcPts val="0"/>
              </a:spcBef>
              <a:spcAft>
                <a:spcPts val="0"/>
              </a:spcAft>
              <a:buNone/>
            </a:pPr>
            <a:endParaRPr sz="1800" b="1" i="0" u="none" strike="noStrike" cap="none">
              <a:latin typeface="Times New Roman"/>
              <a:ea typeface="Times New Roman"/>
              <a:cs typeface="Times New Roman"/>
              <a:sym typeface="Times New Roman"/>
            </a:endParaRPr>
          </a:p>
          <a:p>
            <a:pPr marL="0" marR="76200" lvl="0" indent="0" algn="just" rtl="0">
              <a:lnSpc>
                <a:spcPct val="106000"/>
              </a:lnSpc>
              <a:spcBef>
                <a:spcPts val="225"/>
              </a:spcBef>
              <a:spcAft>
                <a:spcPts val="0"/>
              </a:spcAft>
              <a:buNone/>
            </a:pPr>
            <a:r>
              <a:rPr lang="en-US" sz="1800" b="1" i="0" u="none" strike="noStrike" cap="none">
                <a:latin typeface="Times New Roman"/>
                <a:ea typeface="Times New Roman"/>
                <a:cs typeface="Times New Roman"/>
                <a:sym typeface="Times New Roman"/>
              </a:rPr>
              <a:t>The first value of correlation is the sum of products of </a:t>
            </a:r>
            <a:r>
              <a:rPr lang="en-US" sz="1800" b="1" i="1" u="none" strike="noStrike" cap="none">
                <a:latin typeface="Times New Roman"/>
                <a:ea typeface="Times New Roman"/>
                <a:cs typeface="Times New Roman"/>
                <a:sym typeface="Times New Roman"/>
              </a:rPr>
              <a:t>f </a:t>
            </a:r>
            <a:r>
              <a:rPr lang="en-US" sz="1800" b="1" i="0" u="none" strike="noStrike" cap="none">
                <a:latin typeface="Times New Roman"/>
                <a:ea typeface="Times New Roman"/>
                <a:cs typeface="Times New Roman"/>
                <a:sym typeface="Times New Roman"/>
              </a:rPr>
              <a:t>and </a:t>
            </a:r>
            <a:r>
              <a:rPr lang="en-US" sz="1800" b="1" i="1" u="none" strike="noStrike" cap="none">
                <a:latin typeface="Times New Roman"/>
                <a:ea typeface="Times New Roman"/>
                <a:cs typeface="Times New Roman"/>
                <a:sym typeface="Times New Roman"/>
              </a:rPr>
              <a:t>w </a:t>
            </a:r>
            <a:r>
              <a:rPr lang="en-US" sz="1800" b="1" i="0" u="none" strike="noStrike" cap="none">
                <a:latin typeface="Times New Roman"/>
                <a:ea typeface="Times New Roman"/>
                <a:cs typeface="Times New Roman"/>
                <a:sym typeface="Times New Roman"/>
              </a:rPr>
              <a:t>for the initial position (The sum of product =0) this corresponds to a displacement </a:t>
            </a:r>
            <a:r>
              <a:rPr lang="en-US" sz="1800" b="1" i="1" u="none" strike="noStrike" cap="none">
                <a:latin typeface="Times New Roman"/>
                <a:ea typeface="Times New Roman"/>
                <a:cs typeface="Times New Roman"/>
                <a:sym typeface="Times New Roman"/>
              </a:rPr>
              <a:t>x =0 .</a:t>
            </a:r>
            <a:endParaRPr/>
          </a:p>
          <a:p>
            <a:pPr marL="0" marR="76200" lvl="0" indent="0" algn="just" rtl="0">
              <a:lnSpc>
                <a:spcPct val="106000"/>
              </a:lnSpc>
              <a:spcBef>
                <a:spcPts val="225"/>
              </a:spcBef>
              <a:spcAft>
                <a:spcPts val="0"/>
              </a:spcAft>
              <a:buNone/>
            </a:pPr>
            <a:endParaRPr sz="1800" b="1" i="0" u="none" strike="noStrike" cap="none">
              <a:latin typeface="Times New Roman"/>
              <a:ea typeface="Times New Roman"/>
              <a:cs typeface="Times New Roman"/>
              <a:sym typeface="Times New Roman"/>
            </a:endParaRPr>
          </a:p>
          <a:p>
            <a:pPr marL="0" marR="80010" lvl="0" indent="0" algn="l" rtl="0">
              <a:lnSpc>
                <a:spcPct val="113000"/>
              </a:lnSpc>
              <a:spcBef>
                <a:spcPts val="205"/>
              </a:spcBef>
              <a:spcAft>
                <a:spcPts val="0"/>
              </a:spcAft>
              <a:buNone/>
            </a:pPr>
            <a:r>
              <a:rPr lang="en-US" sz="1800" b="1" i="0" u="none" strike="noStrike" cap="none">
                <a:latin typeface="Times New Roman"/>
                <a:ea typeface="Times New Roman"/>
                <a:cs typeface="Times New Roman"/>
                <a:sym typeface="Times New Roman"/>
              </a:rPr>
              <a:t>To obtain the second value of correlation, we shift </a:t>
            </a:r>
            <a:r>
              <a:rPr lang="en-US" sz="1800" b="1" i="1" u="none" strike="noStrike" cap="none">
                <a:latin typeface="Times New Roman"/>
                <a:ea typeface="Times New Roman"/>
                <a:cs typeface="Times New Roman"/>
                <a:sym typeface="Times New Roman"/>
              </a:rPr>
              <a:t>w </a:t>
            </a:r>
            <a:r>
              <a:rPr lang="en-US" sz="1800" b="1" i="0" u="none" strike="noStrike" cap="none">
                <a:latin typeface="Times New Roman"/>
                <a:ea typeface="Times New Roman"/>
                <a:cs typeface="Times New Roman"/>
                <a:sym typeface="Times New Roman"/>
              </a:rPr>
              <a:t>are pixel location to the right (displacement </a:t>
            </a:r>
            <a:r>
              <a:rPr lang="en-US" sz="1800" b="1" i="1" u="none" strike="noStrike" cap="none">
                <a:latin typeface="Times New Roman"/>
                <a:ea typeface="Times New Roman"/>
                <a:cs typeface="Times New Roman"/>
                <a:sym typeface="Times New Roman"/>
              </a:rPr>
              <a:t>x=1</a:t>
            </a:r>
            <a:r>
              <a:rPr lang="en-US" sz="1800" b="1" i="0" u="none" strike="noStrike" cap="none">
                <a:latin typeface="Times New Roman"/>
                <a:ea typeface="Times New Roman"/>
                <a:cs typeface="Times New Roman"/>
                <a:sym typeface="Times New Roman"/>
              </a:rPr>
              <a:t>) and compute the sum of products (result =0).</a:t>
            </a:r>
            <a:endParaRPr/>
          </a:p>
          <a:p>
            <a:pPr marL="0" marR="80010" lvl="0" indent="0" algn="l" rtl="0">
              <a:lnSpc>
                <a:spcPct val="113000"/>
              </a:lnSpc>
              <a:spcBef>
                <a:spcPts val="205"/>
              </a:spcBef>
              <a:spcAft>
                <a:spcPts val="0"/>
              </a:spcAft>
              <a:buNone/>
            </a:pPr>
            <a:endParaRPr sz="1800" b="1" i="0" u="none" strike="noStrike" cap="none">
              <a:latin typeface="Times New Roman"/>
              <a:ea typeface="Times New Roman"/>
              <a:cs typeface="Times New Roman"/>
              <a:sym typeface="Times New Roman"/>
            </a:endParaRPr>
          </a:p>
          <a:p>
            <a:pPr marL="0" marR="83185" lvl="0" indent="0" algn="l" rtl="0">
              <a:lnSpc>
                <a:spcPct val="111000"/>
              </a:lnSpc>
              <a:spcBef>
                <a:spcPts val="0"/>
              </a:spcBef>
              <a:spcAft>
                <a:spcPts val="0"/>
              </a:spcAft>
              <a:buNone/>
            </a:pPr>
            <a:r>
              <a:rPr lang="en-US" sz="1800" b="1" i="0" u="none" strike="noStrike" cap="none">
                <a:latin typeface="Times New Roman"/>
                <a:ea typeface="Times New Roman"/>
                <a:cs typeface="Times New Roman"/>
                <a:sym typeface="Times New Roman"/>
              </a:rPr>
              <a:t>The first nonzero is when </a:t>
            </a:r>
            <a:r>
              <a:rPr lang="en-US" sz="1800" b="1" i="1" u="none" strike="noStrike" cap="none">
                <a:latin typeface="Times New Roman"/>
                <a:ea typeface="Times New Roman"/>
                <a:cs typeface="Times New Roman"/>
                <a:sym typeface="Times New Roman"/>
              </a:rPr>
              <a:t>x=3</a:t>
            </a:r>
            <a:r>
              <a:rPr lang="en-US" sz="1800" b="1" i="0" u="none" strike="noStrike" cap="none">
                <a:latin typeface="Times New Roman"/>
                <a:ea typeface="Times New Roman"/>
                <a:cs typeface="Times New Roman"/>
                <a:sym typeface="Times New Roman"/>
              </a:rPr>
              <a:t>, in this case the </a:t>
            </a:r>
            <a:r>
              <a:rPr lang="en-US" sz="1800" b="1" i="1" u="none" strike="noStrike" cap="none">
                <a:latin typeface="Times New Roman"/>
                <a:ea typeface="Times New Roman"/>
                <a:cs typeface="Times New Roman"/>
                <a:sym typeface="Times New Roman"/>
              </a:rPr>
              <a:t>8 </a:t>
            </a:r>
            <a:r>
              <a:rPr lang="en-US" sz="1800" b="1" i="0" u="none" strike="noStrike" cap="none">
                <a:latin typeface="Times New Roman"/>
                <a:ea typeface="Times New Roman"/>
                <a:cs typeface="Times New Roman"/>
                <a:sym typeface="Times New Roman"/>
              </a:rPr>
              <a:t>in </a:t>
            </a:r>
            <a:r>
              <a:rPr lang="en-US" sz="1800" b="1" i="1" u="none" strike="noStrike" cap="none">
                <a:latin typeface="Times New Roman"/>
                <a:ea typeface="Times New Roman"/>
                <a:cs typeface="Times New Roman"/>
                <a:sym typeface="Times New Roman"/>
              </a:rPr>
              <a:t>w </a:t>
            </a:r>
            <a:r>
              <a:rPr lang="en-US" sz="1800" b="1" i="0" u="none" strike="noStrike" cap="none">
                <a:latin typeface="Times New Roman"/>
                <a:ea typeface="Times New Roman"/>
                <a:cs typeface="Times New Roman"/>
                <a:sym typeface="Times New Roman"/>
              </a:rPr>
              <a:t>overlaps the </a:t>
            </a:r>
            <a:r>
              <a:rPr lang="en-US" sz="1800" b="1" i="1" u="none" strike="noStrike" cap="none">
                <a:latin typeface="Times New Roman"/>
                <a:ea typeface="Times New Roman"/>
                <a:cs typeface="Times New Roman"/>
                <a:sym typeface="Times New Roman"/>
              </a:rPr>
              <a:t>1 </a:t>
            </a:r>
            <a:r>
              <a:rPr lang="en-US" sz="1800" b="1" i="0" u="none" strike="noStrike" cap="none">
                <a:latin typeface="Times New Roman"/>
                <a:ea typeface="Times New Roman"/>
                <a:cs typeface="Times New Roman"/>
                <a:sym typeface="Times New Roman"/>
              </a:rPr>
              <a:t>in </a:t>
            </a:r>
            <a:r>
              <a:rPr lang="en-US" sz="1800" b="1" i="1" u="none" strike="noStrike" cap="none">
                <a:latin typeface="Times New Roman"/>
                <a:ea typeface="Times New Roman"/>
                <a:cs typeface="Times New Roman"/>
                <a:sym typeface="Times New Roman"/>
              </a:rPr>
              <a:t>f </a:t>
            </a:r>
            <a:r>
              <a:rPr lang="en-US" sz="1800" b="1" i="0" u="none" strike="noStrike" cap="none">
                <a:latin typeface="Times New Roman"/>
                <a:ea typeface="Times New Roman"/>
                <a:cs typeface="Times New Roman"/>
                <a:sym typeface="Times New Roman"/>
              </a:rPr>
              <a:t>and the result of correlation is </a:t>
            </a:r>
            <a:r>
              <a:rPr lang="en-US" sz="1800" b="1" i="1" u="none" strike="noStrike" cap="none">
                <a:latin typeface="Times New Roman"/>
                <a:ea typeface="Times New Roman"/>
                <a:cs typeface="Times New Roman"/>
                <a:sym typeface="Times New Roman"/>
              </a:rPr>
              <a:t>8</a:t>
            </a:r>
            <a:r>
              <a:rPr lang="en-US" sz="1800" b="1" i="0" u="none" strike="noStrike" cap="none">
                <a:latin typeface="Times New Roman"/>
                <a:ea typeface="Times New Roman"/>
                <a:cs typeface="Times New Roman"/>
                <a:sym typeface="Times New Roman"/>
              </a:rPr>
              <a:t>.</a:t>
            </a:r>
            <a:endParaRPr sz="1800" b="1" i="0" u="none" strike="noStrike" cap="none">
              <a:latin typeface="Times New Roman"/>
              <a:ea typeface="Times New Roman"/>
              <a:cs typeface="Times New Roman"/>
              <a:sym typeface="Times New Roman"/>
            </a:endParaRPr>
          </a:p>
        </p:txBody>
      </p:sp>
    </p:spTree>
    <p:extLst>
      <p:ext uri="{BB962C8B-B14F-4D97-AF65-F5344CB8AC3E}">
        <p14:creationId xmlns:p14="http://schemas.microsoft.com/office/powerpoint/2010/main" val="41118714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73;p60"/>
          <p:cNvSpPr txBox="1"/>
          <p:nvPr/>
        </p:nvSpPr>
        <p:spPr>
          <a:xfrm>
            <a:off x="92075" y="189012"/>
            <a:ext cx="8959850" cy="44319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latin typeface="Times New Roman"/>
                <a:ea typeface="Times New Roman"/>
                <a:cs typeface="Times New Roman"/>
                <a:sym typeface="Times New Roman"/>
              </a:rPr>
              <a:t>The full correlation result (figure 2.g) ,12 values of </a:t>
            </a:r>
            <a:r>
              <a:rPr lang="en-US" sz="2000" b="0" i="1" u="none" strike="noStrike" cap="none">
                <a:latin typeface="Times New Roman"/>
                <a:ea typeface="Times New Roman"/>
                <a:cs typeface="Times New Roman"/>
                <a:sym typeface="Times New Roman"/>
              </a:rPr>
              <a:t>x.</a:t>
            </a:r>
            <a:endParaRPr/>
          </a:p>
          <a:p>
            <a:pPr marL="0" marR="0" lvl="0" indent="0" algn="l" rtl="0">
              <a:lnSpc>
                <a:spcPct val="100000"/>
              </a:lnSpc>
              <a:spcBef>
                <a:spcPts val="0"/>
              </a:spcBef>
              <a:spcAft>
                <a:spcPts val="0"/>
              </a:spcAft>
              <a:buNone/>
            </a:pPr>
            <a:endParaRPr sz="2000" b="0" i="1"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0" i="0" u="none" strike="noStrike" cap="none">
                <a:latin typeface="Times New Roman"/>
                <a:ea typeface="Times New Roman"/>
                <a:cs typeface="Times New Roman"/>
                <a:sym typeface="Times New Roman"/>
              </a:rPr>
              <a:t>To work with correlation arrays that are the same size as </a:t>
            </a:r>
            <a:r>
              <a:rPr lang="en-US" sz="1800" b="0" i="1" u="none" strike="noStrike" cap="none">
                <a:latin typeface="Verdana"/>
                <a:ea typeface="Verdana"/>
                <a:cs typeface="Verdana"/>
                <a:sym typeface="Verdana"/>
              </a:rPr>
              <a:t>f</a:t>
            </a:r>
            <a:r>
              <a:rPr lang="en-US" sz="1800" b="0" i="0" u="none" strike="noStrike" cap="none">
                <a:latin typeface="Times New Roman"/>
                <a:ea typeface="Times New Roman"/>
                <a:cs typeface="Times New Roman"/>
                <a:sym typeface="Times New Roman"/>
              </a:rPr>
              <a:t>, in this case, we can crop the full correlation to the size of the original function. (Figure 2.h).</a:t>
            </a:r>
            <a:endParaRPr/>
          </a:p>
          <a:p>
            <a:pPr marL="0" marR="0" lvl="0" indent="0" algn="l" rtl="0">
              <a:lnSpc>
                <a:spcPct val="100000"/>
              </a:lnSpc>
              <a:spcBef>
                <a:spcPts val="0"/>
              </a:spcBef>
              <a:spcAft>
                <a:spcPts val="0"/>
              </a:spcAft>
              <a:buNone/>
            </a:pPr>
            <a:endParaRPr sz="18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0" i="0" u="none" strike="noStrike" cap="none">
                <a:latin typeface="Times New Roman"/>
                <a:ea typeface="Times New Roman"/>
                <a:cs typeface="Times New Roman"/>
                <a:sym typeface="Times New Roman"/>
              </a:rPr>
              <a:t>The result of correlation is a copy of </a:t>
            </a:r>
            <a:r>
              <a:rPr lang="en-US" sz="1800" b="0" i="1" u="none" strike="noStrike" cap="none">
                <a:latin typeface="Verdana"/>
                <a:ea typeface="Verdana"/>
                <a:cs typeface="Verdana"/>
                <a:sym typeface="Verdana"/>
              </a:rPr>
              <a:t>w</a:t>
            </a:r>
            <a:r>
              <a:rPr lang="en-US" sz="1800" b="0" i="0" u="none" strike="noStrike" cap="none">
                <a:latin typeface="Times New Roman"/>
                <a:ea typeface="Times New Roman"/>
                <a:cs typeface="Times New Roman"/>
                <a:sym typeface="Times New Roman"/>
              </a:rPr>
              <a:t>, but rotated by </a:t>
            </a:r>
            <a:r>
              <a:rPr lang="en-US" sz="1800" b="0" i="0" u="none" strike="noStrike" cap="none">
                <a:latin typeface="Cambria"/>
                <a:ea typeface="Cambria"/>
                <a:cs typeface="Cambria"/>
                <a:sym typeface="Cambria"/>
              </a:rPr>
              <a:t>18O</a:t>
            </a:r>
            <a:r>
              <a:rPr lang="en-US" sz="1800" b="0" i="0" u="none" strike="noStrike" cap="none" baseline="30000">
                <a:latin typeface="Cambria"/>
                <a:ea typeface="Cambria"/>
                <a:cs typeface="Cambria"/>
                <a:sym typeface="Cambria"/>
              </a:rPr>
              <a:t>O .</a:t>
            </a:r>
            <a:endParaRPr/>
          </a:p>
          <a:p>
            <a:pPr marL="0" marR="0" lvl="0" indent="0" algn="l" rtl="0">
              <a:lnSpc>
                <a:spcPct val="100000"/>
              </a:lnSpc>
              <a:spcBef>
                <a:spcPts val="0"/>
              </a:spcBef>
              <a:spcAft>
                <a:spcPts val="0"/>
              </a:spcAft>
              <a:buNone/>
            </a:pPr>
            <a:endParaRPr sz="1800" b="0" i="0" u="none" strike="noStrike" cap="none" baseline="30000">
              <a:latin typeface="Cambria"/>
              <a:ea typeface="Cambria"/>
              <a:cs typeface="Cambria"/>
              <a:sym typeface="Cambria"/>
            </a:endParaRPr>
          </a:p>
          <a:p>
            <a:pPr marL="0" marR="0" lvl="0" indent="0" algn="l" rtl="0">
              <a:lnSpc>
                <a:spcPct val="100000"/>
              </a:lnSpc>
              <a:spcBef>
                <a:spcPts val="0"/>
              </a:spcBef>
              <a:spcAft>
                <a:spcPts val="0"/>
              </a:spcAft>
              <a:buNone/>
            </a:pPr>
            <a:r>
              <a:rPr lang="en-US" sz="1800" b="0" i="0" u="none" strike="noStrike" cap="none">
                <a:latin typeface="Times New Roman"/>
                <a:ea typeface="Times New Roman"/>
                <a:cs typeface="Times New Roman"/>
                <a:sym typeface="Times New Roman"/>
              </a:rPr>
              <a:t>The correlation with a function with a discrete unit impulse yields a rotated version of the function at the location of the impulse.</a:t>
            </a:r>
            <a:endParaRPr/>
          </a:p>
          <a:p>
            <a:pPr marL="0" marR="0" lvl="0" indent="0" algn="l" rtl="0">
              <a:lnSpc>
                <a:spcPct val="100000"/>
              </a:lnSpc>
              <a:spcBef>
                <a:spcPts val="0"/>
              </a:spcBef>
              <a:spcAft>
                <a:spcPts val="0"/>
              </a:spcAft>
              <a:buNone/>
            </a:pPr>
            <a:endParaRPr sz="18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0" i="0" u="none" strike="noStrike" cap="none">
                <a:latin typeface="Times New Roman"/>
                <a:ea typeface="Times New Roman"/>
                <a:cs typeface="Times New Roman"/>
                <a:sym typeface="Times New Roman"/>
              </a:rPr>
              <a:t>The convolution with a function with a discrete unit impulse yields a copy of that function at the location of the impulse.</a:t>
            </a:r>
            <a:endParaRPr sz="18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b="0" i="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b="0" i="0" u="none" strike="noStrike" cap="none">
              <a:latin typeface="Arial"/>
              <a:ea typeface="Arial"/>
              <a:cs typeface="Arial"/>
              <a:sym typeface="Arial"/>
            </a:endParaRPr>
          </a:p>
        </p:txBody>
      </p:sp>
    </p:spTree>
    <p:extLst>
      <p:ext uri="{BB962C8B-B14F-4D97-AF65-F5344CB8AC3E}">
        <p14:creationId xmlns:p14="http://schemas.microsoft.com/office/powerpoint/2010/main" val="41118714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78;p61"/>
          <p:cNvSpPr txBox="1"/>
          <p:nvPr/>
        </p:nvSpPr>
        <p:spPr>
          <a:xfrm>
            <a:off x="0" y="423985"/>
            <a:ext cx="8972550" cy="1843349"/>
          </a:xfrm>
          <a:prstGeom prst="rect">
            <a:avLst/>
          </a:prstGeom>
          <a:noFill/>
          <a:ln>
            <a:noFill/>
          </a:ln>
        </p:spPr>
        <p:txBody>
          <a:bodyPr spcFirstLastPara="1" wrap="square" lIns="91425" tIns="45700" rIns="91425" bIns="45700" anchor="t" anchorCtr="0">
            <a:spAutoFit/>
          </a:bodyPr>
          <a:lstStyle/>
          <a:p>
            <a:pPr marL="85725" marR="0" lvl="0" indent="0" algn="l" rtl="0">
              <a:lnSpc>
                <a:spcPct val="62500"/>
              </a:lnSpc>
              <a:spcBef>
                <a:spcPts val="0"/>
              </a:spcBef>
              <a:spcAft>
                <a:spcPts val="0"/>
              </a:spcAft>
              <a:buNone/>
            </a:pPr>
            <a:r>
              <a:rPr lang="en-US" sz="2400" b="1" i="0" u="none" strike="noStrike" cap="none">
                <a:latin typeface="Times New Roman"/>
                <a:ea typeface="Times New Roman"/>
                <a:cs typeface="Times New Roman"/>
                <a:sym typeface="Times New Roman"/>
              </a:rPr>
              <a:t>Correlation and convolution with images</a:t>
            </a:r>
            <a:endParaRPr sz="2400" b="1" i="0" u="none" strike="noStrike" cap="none">
              <a:latin typeface="Times New Roman"/>
              <a:ea typeface="Times New Roman"/>
              <a:cs typeface="Times New Roman"/>
              <a:sym typeface="Times New Roman"/>
            </a:endParaRPr>
          </a:p>
          <a:p>
            <a:pPr marL="0" marR="80010" lvl="0" indent="0" algn="just" rtl="0">
              <a:lnSpc>
                <a:spcPct val="113000"/>
              </a:lnSpc>
              <a:spcBef>
                <a:spcPts val="130"/>
              </a:spcBef>
              <a:spcAft>
                <a:spcPts val="0"/>
              </a:spcAft>
              <a:buNone/>
            </a:pPr>
            <a:endParaRPr sz="2000" b="0" i="0" u="none" strike="noStrike" cap="none">
              <a:latin typeface="Times New Roman"/>
              <a:ea typeface="Times New Roman"/>
              <a:cs typeface="Times New Roman"/>
              <a:sym typeface="Times New Roman"/>
            </a:endParaRPr>
          </a:p>
          <a:p>
            <a:pPr marL="0" marR="80010" lvl="0" indent="0" algn="just" rtl="0">
              <a:lnSpc>
                <a:spcPct val="113000"/>
              </a:lnSpc>
              <a:spcBef>
                <a:spcPts val="130"/>
              </a:spcBef>
              <a:spcAft>
                <a:spcPts val="0"/>
              </a:spcAft>
              <a:buNone/>
            </a:pPr>
            <a:r>
              <a:rPr lang="en-US" sz="2000" b="0" i="0" u="none" strike="noStrike" cap="none">
                <a:latin typeface="Times New Roman"/>
                <a:ea typeface="Times New Roman"/>
                <a:cs typeface="Times New Roman"/>
                <a:sym typeface="Times New Roman"/>
              </a:rPr>
              <a:t>With a filter of size </a:t>
            </a:r>
            <a:r>
              <a:rPr lang="en-US" sz="2000" b="0" i="1" u="none" strike="noStrike" cap="none">
                <a:latin typeface="Times New Roman"/>
                <a:ea typeface="Times New Roman"/>
                <a:cs typeface="Times New Roman"/>
                <a:sym typeface="Times New Roman"/>
              </a:rPr>
              <a:t>m*n</a:t>
            </a:r>
            <a:r>
              <a:rPr lang="en-US" sz="2000" b="0" i="0" u="none" strike="noStrike" cap="none">
                <a:latin typeface="Times New Roman"/>
                <a:ea typeface="Times New Roman"/>
                <a:cs typeface="Times New Roman"/>
                <a:sym typeface="Times New Roman"/>
              </a:rPr>
              <a:t>, we pad the image with a minimum of </a:t>
            </a:r>
            <a:r>
              <a:rPr lang="en-US" sz="2000" b="0" i="1" u="none" strike="noStrike" cap="none">
                <a:latin typeface="Times New Roman"/>
                <a:ea typeface="Times New Roman"/>
                <a:cs typeface="Times New Roman"/>
                <a:sym typeface="Times New Roman"/>
              </a:rPr>
              <a:t>m-1 </a:t>
            </a:r>
            <a:r>
              <a:rPr lang="en-US" sz="2000" b="0" i="0" u="none" strike="noStrike" cap="none">
                <a:latin typeface="Times New Roman"/>
                <a:ea typeface="Times New Roman"/>
                <a:cs typeface="Times New Roman"/>
                <a:sym typeface="Times New Roman"/>
              </a:rPr>
              <a:t>rows of 0s at the top and the bottom, and </a:t>
            </a:r>
            <a:r>
              <a:rPr lang="en-US" sz="2000" b="0" i="1" u="none" strike="noStrike" cap="none">
                <a:latin typeface="Times New Roman"/>
                <a:ea typeface="Times New Roman"/>
                <a:cs typeface="Times New Roman"/>
                <a:sym typeface="Times New Roman"/>
              </a:rPr>
              <a:t>n-1 </a:t>
            </a:r>
            <a:r>
              <a:rPr lang="en-US" sz="2000" b="0" i="0" u="none" strike="noStrike" cap="none">
                <a:latin typeface="Times New Roman"/>
                <a:ea typeface="Times New Roman"/>
                <a:cs typeface="Times New Roman"/>
                <a:sym typeface="Times New Roman"/>
              </a:rPr>
              <a:t>columns of 0s on the left and right.</a:t>
            </a:r>
            <a:endParaRPr sz="2000" b="0" i="0" u="none" strike="noStrike" cap="none">
              <a:latin typeface="Times New Roman"/>
              <a:ea typeface="Times New Roman"/>
              <a:cs typeface="Times New Roman"/>
              <a:sym typeface="Times New Roman"/>
            </a:endParaRPr>
          </a:p>
          <a:p>
            <a:pPr marL="0" marR="0" lvl="0" indent="0" algn="just" rtl="0">
              <a:lnSpc>
                <a:spcPct val="72500"/>
              </a:lnSpc>
              <a:spcBef>
                <a:spcPts val="0"/>
              </a:spcBef>
              <a:spcAft>
                <a:spcPts val="0"/>
              </a:spcAft>
              <a:buNone/>
            </a:pPr>
            <a:endParaRPr sz="2000" b="0" i="0" u="none" strike="noStrike" cap="none">
              <a:latin typeface="Times New Roman"/>
              <a:ea typeface="Times New Roman"/>
              <a:cs typeface="Times New Roman"/>
              <a:sym typeface="Times New Roman"/>
            </a:endParaRPr>
          </a:p>
          <a:p>
            <a:pPr marL="0" marR="0" lvl="0" indent="0" algn="just" rtl="0">
              <a:lnSpc>
                <a:spcPct val="72500"/>
              </a:lnSpc>
              <a:spcBef>
                <a:spcPts val="0"/>
              </a:spcBef>
              <a:spcAft>
                <a:spcPts val="0"/>
              </a:spcAft>
              <a:buNone/>
            </a:pPr>
            <a:r>
              <a:rPr lang="en-US" sz="2000" b="0" i="0" u="none" strike="noStrike" cap="none">
                <a:latin typeface="Times New Roman"/>
                <a:ea typeface="Times New Roman"/>
                <a:cs typeface="Times New Roman"/>
                <a:sym typeface="Times New Roman"/>
              </a:rPr>
              <a:t>If the </a:t>
            </a:r>
            <a:r>
              <a:rPr lang="en-US" sz="2000" b="1" i="0" u="none" strike="noStrike" cap="none">
                <a:latin typeface="Times New Roman"/>
                <a:ea typeface="Times New Roman"/>
                <a:cs typeface="Times New Roman"/>
                <a:sym typeface="Times New Roman"/>
              </a:rPr>
              <a:t>filter mask is </a:t>
            </a:r>
            <a:r>
              <a:rPr lang="en-US" sz="2000" b="1" i="1" u="none" strike="noStrike" cap="none">
                <a:latin typeface="Times New Roman"/>
                <a:ea typeface="Times New Roman"/>
                <a:cs typeface="Times New Roman"/>
                <a:sym typeface="Times New Roman"/>
              </a:rPr>
              <a:t>symmetric, </a:t>
            </a:r>
            <a:r>
              <a:rPr lang="en-US" sz="2000" b="1" i="0" u="none" strike="noStrike" cap="none">
                <a:latin typeface="Times New Roman"/>
                <a:ea typeface="Times New Roman"/>
                <a:cs typeface="Times New Roman"/>
                <a:sym typeface="Times New Roman"/>
              </a:rPr>
              <a:t>correlation and convolution yield the same result</a:t>
            </a:r>
            <a:r>
              <a:rPr lang="en-US" sz="2000" b="0" i="0" u="none" strike="noStrike" cap="none">
                <a:latin typeface="Times New Roman"/>
                <a:ea typeface="Times New Roman"/>
                <a:cs typeface="Times New Roman"/>
                <a:sym typeface="Times New Roman"/>
              </a:rPr>
              <a:t>.</a:t>
            </a:r>
            <a:endParaRPr sz="2000" b="0" i="0" u="none" strike="noStrike" cap="none">
              <a:latin typeface="Times New Roman"/>
              <a:ea typeface="Times New Roman"/>
              <a:cs typeface="Times New Roman"/>
              <a:sym typeface="Times New Roman"/>
            </a:endParaRPr>
          </a:p>
        </p:txBody>
      </p:sp>
    </p:spTree>
    <p:extLst>
      <p:ext uri="{BB962C8B-B14F-4D97-AF65-F5344CB8AC3E}">
        <p14:creationId xmlns:p14="http://schemas.microsoft.com/office/powerpoint/2010/main" val="41118714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583;p62"/>
          <p:cNvPicPr preferRelativeResize="0"/>
          <p:nvPr/>
        </p:nvPicPr>
        <p:blipFill rotWithShape="1">
          <a:blip r:embed="rId2">
            <a:alphaModFix/>
          </a:blip>
          <a:srcRect/>
          <a:stretch/>
        </p:blipFill>
        <p:spPr>
          <a:xfrm>
            <a:off x="381000" y="241300"/>
            <a:ext cx="8108950" cy="3660775"/>
          </a:xfrm>
          <a:prstGeom prst="rect">
            <a:avLst/>
          </a:prstGeom>
          <a:noFill/>
          <a:ln>
            <a:noFill/>
          </a:ln>
        </p:spPr>
      </p:pic>
    </p:spTree>
    <p:extLst>
      <p:ext uri="{BB962C8B-B14F-4D97-AF65-F5344CB8AC3E}">
        <p14:creationId xmlns:p14="http://schemas.microsoft.com/office/powerpoint/2010/main" val="41118714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5;p8"/>
          <p:cNvSpPr txBox="1"/>
          <p:nvPr/>
        </p:nvSpPr>
        <p:spPr>
          <a:xfrm>
            <a:off x="86193" y="0"/>
            <a:ext cx="8971613" cy="56322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16 bit color format</a:t>
            </a:r>
            <a:endParaRPr sz="2400" dirty="0"/>
          </a:p>
          <a:p>
            <a:pPr marL="0" marR="0" lvl="0" indent="0" algn="just"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It is a color image format. It has 65,536 different colors in it. It is also known as High color format.</a:t>
            </a:r>
            <a:endParaRPr sz="2400" dirty="0"/>
          </a:p>
          <a:p>
            <a:pPr marL="0" marR="0" lvl="0" indent="0" algn="just" rtl="0">
              <a:lnSpc>
                <a:spcPct val="100000"/>
              </a:lnSpc>
              <a:spcBef>
                <a:spcPts val="0"/>
              </a:spcBef>
              <a:spcAft>
                <a:spcPts val="0"/>
              </a:spcAft>
              <a:buNone/>
            </a:pPr>
            <a:endParaRPr sz="2400" b="0" i="0" u="none" strike="noStrike" cap="none" dirty="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It has been used by Microsoft in their systems that support more then 8 bit color format. </a:t>
            </a:r>
            <a:endParaRPr sz="2400" dirty="0"/>
          </a:p>
          <a:p>
            <a:pPr marL="0" marR="0" lvl="0" indent="0" algn="just" rtl="0">
              <a:lnSpc>
                <a:spcPct val="100000"/>
              </a:lnSpc>
              <a:spcBef>
                <a:spcPts val="0"/>
              </a:spcBef>
              <a:spcAft>
                <a:spcPts val="0"/>
              </a:spcAft>
              <a:buNone/>
            </a:pPr>
            <a:endParaRPr sz="2400" b="0" i="0" u="none" strike="noStrike" cap="none" dirty="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400" b="0" i="0" u="none" strike="noStrike" cap="none" dirty="0" smtClean="0">
                <a:latin typeface="Times New Roman"/>
                <a:ea typeface="Times New Roman"/>
                <a:cs typeface="Times New Roman"/>
                <a:sym typeface="Times New Roman"/>
              </a:rPr>
              <a:t>The </a:t>
            </a:r>
            <a:r>
              <a:rPr lang="en-US" sz="2400" b="0" i="0" u="none" strike="noStrike" cap="none" dirty="0">
                <a:latin typeface="Times New Roman"/>
                <a:ea typeface="Times New Roman"/>
                <a:cs typeface="Times New Roman"/>
                <a:sym typeface="Times New Roman"/>
              </a:rPr>
              <a:t>distribution of color in a color image is not as simple as it was in grayscale image.</a:t>
            </a:r>
            <a:endParaRPr sz="2400" dirty="0"/>
          </a:p>
          <a:p>
            <a:pPr marL="0" marR="0" lvl="0" indent="0" algn="just" rtl="0">
              <a:lnSpc>
                <a:spcPct val="100000"/>
              </a:lnSpc>
              <a:spcBef>
                <a:spcPts val="0"/>
              </a:spcBef>
              <a:spcAft>
                <a:spcPts val="0"/>
              </a:spcAft>
              <a:buNone/>
            </a:pPr>
            <a:endParaRPr sz="2400" b="0" i="0" u="none" strike="noStrike" cap="none" dirty="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A 16 bit format is actually divided into three further formats which are Red , Green and Blue. The famous (RGB) format.</a:t>
            </a:r>
            <a:endParaRPr sz="2400" dirty="0"/>
          </a:p>
          <a:p>
            <a:pPr marL="0" marR="0" lvl="0" indent="0" algn="just" rtl="0">
              <a:lnSpc>
                <a:spcPct val="100000"/>
              </a:lnSpc>
              <a:spcBef>
                <a:spcPts val="0"/>
              </a:spcBef>
              <a:spcAft>
                <a:spcPts val="0"/>
              </a:spcAft>
              <a:buNone/>
            </a:pPr>
            <a:endParaRPr sz="2400" b="0" i="0" u="none" strike="noStrike" cap="none" dirty="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endParaRPr sz="2400" b="0" i="0" u="none" strike="noStrike" cap="none" dirty="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endParaRPr sz="2400" b="0" i="0" u="none" strike="noStrike" cap="none"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32145094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588;p63"/>
          <p:cNvPicPr preferRelativeResize="0"/>
          <p:nvPr/>
        </p:nvPicPr>
        <p:blipFill rotWithShape="1">
          <a:blip r:embed="rId2">
            <a:alphaModFix/>
          </a:blip>
          <a:srcRect/>
          <a:stretch/>
        </p:blipFill>
        <p:spPr>
          <a:xfrm>
            <a:off x="209550" y="157708"/>
            <a:ext cx="8445499" cy="5143500"/>
          </a:xfrm>
          <a:prstGeom prst="rect">
            <a:avLst/>
          </a:prstGeom>
          <a:noFill/>
          <a:ln>
            <a:noFill/>
          </a:ln>
        </p:spPr>
      </p:pic>
    </p:spTree>
    <p:extLst>
      <p:ext uri="{BB962C8B-B14F-4D97-AF65-F5344CB8AC3E}">
        <p14:creationId xmlns:p14="http://schemas.microsoft.com/office/powerpoint/2010/main" val="41118714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593;p64"/>
          <p:cNvGrpSpPr/>
          <p:nvPr/>
        </p:nvGrpSpPr>
        <p:grpSpPr>
          <a:xfrm>
            <a:off x="749300" y="631805"/>
            <a:ext cx="5886450" cy="2314595"/>
            <a:chOff x="1963" y="316"/>
            <a:chExt cx="7839" cy="2955"/>
          </a:xfrm>
        </p:grpSpPr>
        <p:sp>
          <p:nvSpPr>
            <p:cNvPr id="3" name="Google Shape;594;p64"/>
            <p:cNvSpPr/>
            <p:nvPr/>
          </p:nvSpPr>
          <p:spPr>
            <a:xfrm>
              <a:off x="2020" y="316"/>
              <a:ext cx="6024" cy="5"/>
            </a:xfrm>
            <a:custGeom>
              <a:avLst/>
              <a:gdLst/>
              <a:ahLst/>
              <a:cxnLst/>
              <a:rect l="l" t="t" r="r" b="b"/>
              <a:pathLst>
                <a:path w="6024" h="5" extrusionOk="0">
                  <a:moveTo>
                    <a:pt x="24" y="0"/>
                  </a:moveTo>
                  <a:lnTo>
                    <a:pt x="6000" y="0"/>
                  </a:lnTo>
                  <a:moveTo>
                    <a:pt x="0" y="4"/>
                  </a:moveTo>
                  <a:lnTo>
                    <a:pt x="6024" y="4"/>
                  </a:lnTo>
                </a:path>
              </a:pathLst>
            </a:custGeom>
            <a:noFill/>
            <a:ln w="9525" cap="flat" cmpd="sng">
              <a:solidFill>
                <a:srgbClr val="FDFDFD"/>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 name="Google Shape;595;p64"/>
            <p:cNvPicPr preferRelativeResize="0"/>
            <p:nvPr/>
          </p:nvPicPr>
          <p:blipFill rotWithShape="1">
            <a:blip r:embed="rId2">
              <a:alphaModFix/>
            </a:blip>
            <a:srcRect/>
            <a:stretch/>
          </p:blipFill>
          <p:spPr>
            <a:xfrm>
              <a:off x="1963" y="323"/>
              <a:ext cx="7839" cy="2948"/>
            </a:xfrm>
            <a:prstGeom prst="rect">
              <a:avLst/>
            </a:prstGeom>
            <a:noFill/>
            <a:ln>
              <a:noFill/>
            </a:ln>
          </p:spPr>
        </p:pic>
        <p:sp>
          <p:nvSpPr>
            <p:cNvPr id="5" name="Google Shape;596;p64"/>
            <p:cNvSpPr/>
            <p:nvPr/>
          </p:nvSpPr>
          <p:spPr>
            <a:xfrm>
              <a:off x="8208" y="316"/>
              <a:ext cx="1536" cy="5"/>
            </a:xfrm>
            <a:custGeom>
              <a:avLst/>
              <a:gdLst/>
              <a:ahLst/>
              <a:cxnLst/>
              <a:rect l="l" t="t" r="r" b="b"/>
              <a:pathLst>
                <a:path w="1536" h="5" extrusionOk="0">
                  <a:moveTo>
                    <a:pt x="24" y="0"/>
                  </a:moveTo>
                  <a:lnTo>
                    <a:pt x="1512" y="0"/>
                  </a:lnTo>
                  <a:moveTo>
                    <a:pt x="0" y="4"/>
                  </a:moveTo>
                  <a:lnTo>
                    <a:pt x="1536" y="4"/>
                  </a:lnTo>
                </a:path>
              </a:pathLst>
            </a:custGeom>
            <a:noFill/>
            <a:ln w="9525" cap="flat" cmpd="sng">
              <a:solidFill>
                <a:srgbClr val="FDFDFD"/>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6" name="Google Shape;597;p64"/>
          <p:cNvSpPr txBox="1"/>
          <p:nvPr/>
        </p:nvSpPr>
        <p:spPr>
          <a:xfrm>
            <a:off x="6350" y="85695"/>
            <a:ext cx="29718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C000"/>
                </a:solidFill>
                <a:latin typeface="Times New Roman"/>
                <a:ea typeface="Times New Roman"/>
                <a:cs typeface="Times New Roman"/>
                <a:sym typeface="Times New Roman"/>
              </a:rPr>
              <a:t>Examples of filter masks</a:t>
            </a:r>
            <a:endParaRPr/>
          </a:p>
        </p:txBody>
      </p:sp>
    </p:spTree>
    <p:extLst>
      <p:ext uri="{BB962C8B-B14F-4D97-AF65-F5344CB8AC3E}">
        <p14:creationId xmlns:p14="http://schemas.microsoft.com/office/powerpoint/2010/main" val="41118714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80;p9"/>
          <p:cNvSpPr txBox="1"/>
          <p:nvPr/>
        </p:nvSpPr>
        <p:spPr>
          <a:xfrm>
            <a:off x="9368" y="2152844"/>
            <a:ext cx="9001594" cy="267761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5 bits for R, 5 bits for G, 5 bits for B</a:t>
            </a:r>
            <a:endParaRPr sz="2400" dirty="0"/>
          </a:p>
          <a:p>
            <a:pPr marL="0" marR="0" lvl="0" indent="0" algn="just"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Then there is one bit that remains in the end.</a:t>
            </a:r>
            <a:endParaRPr sz="2400" dirty="0"/>
          </a:p>
          <a:p>
            <a:pPr marL="0" marR="0" lvl="0" indent="0" algn="just"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So the distribution of 16-bit has been done like this: 5 bits for R, 6 bits for G, and 5 bits for B.</a:t>
            </a:r>
            <a:endParaRPr sz="2400" dirty="0"/>
          </a:p>
          <a:p>
            <a:pPr marL="0" marR="0" lvl="0" indent="0" algn="just"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The additional bit that was left behind is added into the green bit. </a:t>
            </a:r>
            <a:endParaRPr sz="2400" dirty="0"/>
          </a:p>
          <a:p>
            <a:pPr marL="0" marR="0" lvl="0" indent="0" algn="just"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Because green is the color that is most soothing to the eyes in all of these three colors.</a:t>
            </a:r>
            <a:endParaRPr sz="2400" dirty="0"/>
          </a:p>
        </p:txBody>
      </p:sp>
      <p:pic>
        <p:nvPicPr>
          <p:cNvPr id="3" name="Google Shape;181;p9" descr="16-bit"/>
          <p:cNvPicPr preferRelativeResize="0"/>
          <p:nvPr/>
        </p:nvPicPr>
        <p:blipFill rotWithShape="1">
          <a:blip r:embed="rId2">
            <a:alphaModFix/>
          </a:blip>
          <a:srcRect/>
          <a:stretch/>
        </p:blipFill>
        <p:spPr>
          <a:xfrm>
            <a:off x="0" y="0"/>
            <a:ext cx="3771900" cy="1938992"/>
          </a:xfrm>
          <a:prstGeom prst="rect">
            <a:avLst/>
          </a:prstGeom>
          <a:noFill/>
          <a:ln>
            <a:noFill/>
          </a:ln>
        </p:spPr>
      </p:pic>
    </p:spTree>
    <p:extLst>
      <p:ext uri="{BB962C8B-B14F-4D97-AF65-F5344CB8AC3E}">
        <p14:creationId xmlns:p14="http://schemas.microsoft.com/office/powerpoint/2010/main" val="32145094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86;p10"/>
          <p:cNvSpPr txBox="1"/>
          <p:nvPr/>
        </p:nvSpPr>
        <p:spPr>
          <a:xfrm>
            <a:off x="127416" y="70964"/>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latin typeface="Times New Roman"/>
                <a:ea typeface="Times New Roman"/>
                <a:cs typeface="Times New Roman"/>
                <a:sym typeface="Times New Roman"/>
              </a:rPr>
              <a:t>24 bit color format</a:t>
            </a:r>
            <a:endParaRPr/>
          </a:p>
        </p:txBody>
      </p:sp>
      <p:sp>
        <p:nvSpPr>
          <p:cNvPr id="3" name="Google Shape;187;p10"/>
          <p:cNvSpPr txBox="1"/>
          <p:nvPr/>
        </p:nvSpPr>
        <p:spPr>
          <a:xfrm>
            <a:off x="187376" y="532629"/>
            <a:ext cx="8956623" cy="52629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24 bit color format also known as true color format.</a:t>
            </a:r>
            <a:endParaRPr sz="2400" dirty="0"/>
          </a:p>
          <a:p>
            <a:pPr marL="0" marR="0" lvl="0" indent="0" algn="l"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 Like 16 bit color format, in a 24 bit color format, the 24 bits are again distributed in three different formats of Red, Green and Blue.</a:t>
            </a:r>
            <a:endParaRPr sz="2400" dirty="0"/>
          </a:p>
          <a:p>
            <a:pPr marL="0" marR="0" lvl="0" indent="0" algn="just"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Since 24 is equally divided on 8, so it has been distributed equally between three different color channels.</a:t>
            </a:r>
            <a:endParaRPr sz="2400" dirty="0"/>
          </a:p>
          <a:p>
            <a:pPr marL="0" marR="0" lvl="0" indent="0" algn="just"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Their distribution is like this : 8 bits for R, 8 bits for G, 8 bits for B.</a:t>
            </a:r>
            <a:endParaRPr sz="2400" dirty="0"/>
          </a:p>
          <a:p>
            <a:pPr marL="0" marR="0" lvl="0" indent="0" algn="just" rtl="0">
              <a:lnSpc>
                <a:spcPct val="100000"/>
              </a:lnSpc>
              <a:spcBef>
                <a:spcPts val="0"/>
              </a:spcBef>
              <a:spcAft>
                <a:spcPts val="0"/>
              </a:spcAft>
              <a:buNone/>
            </a:pPr>
            <a:endParaRPr sz="2400" b="0" i="0" u="none" strike="noStrike" cap="none" dirty="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endParaRPr sz="2400" b="0" i="0" u="none" strike="noStrike" cap="none"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Format</a:t>
            </a:r>
            <a:endParaRPr sz="2400" dirty="0"/>
          </a:p>
          <a:p>
            <a:pPr marL="0" marR="0" lvl="0" indent="0" algn="just"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It is the most commonly used format. Its format is </a:t>
            </a:r>
            <a:r>
              <a:rPr lang="en-US" sz="2400" b="1" i="0" u="none" strike="noStrike" cap="none" dirty="0">
                <a:latin typeface="Times New Roman"/>
                <a:ea typeface="Times New Roman"/>
                <a:cs typeface="Times New Roman"/>
                <a:sym typeface="Times New Roman"/>
              </a:rPr>
              <a:t>PPM ( Portable </a:t>
            </a:r>
            <a:r>
              <a:rPr lang="en-US" sz="2400" b="1" i="0" u="none" strike="noStrike" cap="none" dirty="0" err="1">
                <a:latin typeface="Times New Roman"/>
                <a:ea typeface="Times New Roman"/>
                <a:cs typeface="Times New Roman"/>
                <a:sym typeface="Times New Roman"/>
              </a:rPr>
              <a:t>pixMap</a:t>
            </a:r>
            <a:r>
              <a:rPr lang="en-US" sz="2400" b="0" i="0" u="none" strike="noStrike" cap="none" dirty="0">
                <a:latin typeface="Times New Roman"/>
                <a:ea typeface="Times New Roman"/>
                <a:cs typeface="Times New Roman"/>
                <a:sym typeface="Times New Roman"/>
              </a:rPr>
              <a:t>) which is supported by Linux operating system. The famous windows have its own format for it which is BMP ( </a:t>
            </a:r>
            <a:r>
              <a:rPr lang="en-US" sz="2400" b="0" i="0" u="none" strike="noStrike" cap="none" dirty="0" smtClean="0">
                <a:latin typeface="Times New Roman"/>
                <a:ea typeface="Times New Roman"/>
                <a:cs typeface="Times New Roman"/>
                <a:sym typeface="Times New Roman"/>
              </a:rPr>
              <a:t>Bitmap).</a:t>
            </a:r>
            <a:endParaRPr sz="2400" dirty="0"/>
          </a:p>
          <a:p>
            <a:pPr marL="0" marR="0" lvl="0" indent="0" algn="just" rtl="0">
              <a:lnSpc>
                <a:spcPct val="100000"/>
              </a:lnSpc>
              <a:spcBef>
                <a:spcPts val="0"/>
              </a:spcBef>
              <a:spcAft>
                <a:spcPts val="0"/>
              </a:spcAft>
              <a:buNone/>
            </a:pPr>
            <a:endParaRPr sz="2400" b="0" i="0" u="none" strike="noStrike" cap="none"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b="0" i="0" u="none" strike="noStrike" cap="none"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32145094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2;p11"/>
          <p:cNvSpPr txBox="1"/>
          <p:nvPr/>
        </p:nvSpPr>
        <p:spPr>
          <a:xfrm>
            <a:off x="0" y="145039"/>
            <a:ext cx="9061554" cy="30469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Digital Image Processing </a:t>
            </a:r>
            <a:r>
              <a:rPr lang="en-US" sz="2400" b="0" i="0" u="none" strike="noStrike" cap="none" dirty="0">
                <a:latin typeface="Times New Roman"/>
                <a:ea typeface="Times New Roman"/>
                <a:cs typeface="Times New Roman"/>
                <a:sym typeface="Times New Roman"/>
              </a:rPr>
              <a:t>means processing digital images by means </a:t>
            </a:r>
            <a:r>
              <a:rPr lang="en-US" sz="2400" b="1" i="0" u="none" strike="noStrike" cap="none" dirty="0">
                <a:latin typeface="Times New Roman"/>
                <a:ea typeface="Times New Roman"/>
                <a:cs typeface="Times New Roman"/>
                <a:sym typeface="Times New Roman"/>
              </a:rPr>
              <a:t>of a digital computer. </a:t>
            </a:r>
            <a:endParaRPr sz="2400" dirty="0"/>
          </a:p>
          <a:p>
            <a:pPr marL="0" marR="0" lvl="0" indent="0" algn="l" rtl="0">
              <a:lnSpc>
                <a:spcPct val="100000"/>
              </a:lnSpc>
              <a:spcBef>
                <a:spcPts val="0"/>
              </a:spcBef>
              <a:spcAft>
                <a:spcPts val="0"/>
              </a:spcAft>
              <a:buNone/>
            </a:pPr>
            <a:endParaRPr sz="2400" b="0" i="0" u="none" strike="noStrike" cap="none"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400" b="0" i="0" u="none" strike="noStrike" cap="none" dirty="0">
                <a:latin typeface="Times New Roman"/>
                <a:ea typeface="Times New Roman"/>
                <a:cs typeface="Times New Roman"/>
                <a:sym typeface="Times New Roman"/>
              </a:rPr>
              <a:t>We can also say that it is a use of computer algorithms to get enhanced images or extract useful information</a:t>
            </a:r>
            <a:r>
              <a:rPr lang="en-US" sz="2400" b="0" i="0" u="none" strike="noStrike" cap="none" dirty="0" smtClean="0">
                <a:latin typeface="Times New Roman"/>
                <a:ea typeface="Times New Roman"/>
                <a:cs typeface="Times New Roman"/>
                <a:sym typeface="Times New Roman"/>
              </a:rPr>
              <a:t>.</a:t>
            </a:r>
          </a:p>
          <a:p>
            <a:pPr marL="0" marR="0" lvl="0" indent="0" algn="l" rtl="0">
              <a:lnSpc>
                <a:spcPct val="100000"/>
              </a:lnSpc>
              <a:spcBef>
                <a:spcPts val="0"/>
              </a:spcBef>
              <a:spcAft>
                <a:spcPts val="0"/>
              </a:spcAft>
              <a:buNone/>
            </a:pPr>
            <a:endParaRPr lang="en-US" sz="2400"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b="0" i="0" u="none" strike="noStrike" cap="none"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b="0" i="0" u="none" strike="noStrike" cap="none" dirty="0">
              <a:latin typeface="Times New Roman"/>
              <a:ea typeface="Times New Roman"/>
              <a:cs typeface="Times New Roman"/>
              <a:sym typeface="Times New Roman"/>
            </a:endParaRPr>
          </a:p>
        </p:txBody>
      </p:sp>
      <p:sp>
        <p:nvSpPr>
          <p:cNvPr id="3" name="Google Shape;193;p11"/>
          <p:cNvSpPr txBox="1"/>
          <p:nvPr/>
        </p:nvSpPr>
        <p:spPr>
          <a:xfrm>
            <a:off x="0" y="2542292"/>
            <a:ext cx="9061554" cy="267761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Image processing and </a:t>
            </a:r>
            <a:r>
              <a:rPr lang="en-US" sz="2400" b="1" i="0" u="none" strike="noStrike" cap="none" dirty="0" smtClean="0">
                <a:latin typeface="Times New Roman"/>
                <a:ea typeface="Times New Roman"/>
                <a:cs typeface="Times New Roman"/>
                <a:sym typeface="Times New Roman"/>
              </a:rPr>
              <a:t>applications</a:t>
            </a:r>
            <a:endParaRPr sz="2400" b="1" i="0" u="none" strike="noStrike" cap="none" dirty="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1)Gamma-ray Imaging: </a:t>
            </a:r>
            <a:r>
              <a:rPr lang="en-US" sz="2400" i="0" u="none" strike="noStrike" cap="none" dirty="0">
                <a:latin typeface="Times New Roman"/>
                <a:ea typeface="Times New Roman"/>
                <a:cs typeface="Times New Roman"/>
                <a:sym typeface="Times New Roman"/>
              </a:rPr>
              <a:t>In nuclear medicine injecting a patient with a radioactive isotope emits gamma rays as its decays. Images are collected from the emission collected by gamma-ray decoders. Images of this sort are used to locate sites of bone pathology such as infections or tumors.</a:t>
            </a:r>
            <a:endParaRPr sz="2400" dirty="0"/>
          </a:p>
          <a:p>
            <a:pPr marL="0" marR="0" lvl="0" indent="0" algn="just" rtl="0">
              <a:lnSpc>
                <a:spcPct val="100000"/>
              </a:lnSpc>
              <a:spcBef>
                <a:spcPts val="0"/>
              </a:spcBef>
              <a:spcAft>
                <a:spcPts val="0"/>
              </a:spcAft>
              <a:buNone/>
            </a:pPr>
            <a:endParaRPr sz="2400" b="1" i="0" u="none" strike="noStrike" cap="none" dirty="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400" b="1" i="0" u="none" strike="noStrike" cap="none" dirty="0">
                <a:latin typeface="Times New Roman"/>
                <a:ea typeface="Times New Roman"/>
                <a:cs typeface="Times New Roman"/>
                <a:sym typeface="Times New Roman"/>
              </a:rPr>
              <a:t>Astronomical observations</a:t>
            </a:r>
            <a:endParaRPr sz="2400" b="1" i="0" u="none" strike="noStrike" cap="none" dirty="0">
              <a:latin typeface="Arial"/>
              <a:ea typeface="Arial"/>
              <a:cs typeface="Arial"/>
              <a:sym typeface="Arial"/>
            </a:endParaRPr>
          </a:p>
        </p:txBody>
      </p:sp>
    </p:spTree>
    <p:extLst>
      <p:ext uri="{BB962C8B-B14F-4D97-AF65-F5344CB8AC3E}">
        <p14:creationId xmlns:p14="http://schemas.microsoft.com/office/powerpoint/2010/main" val="32145094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3800</Words>
  <Application>Microsoft Office PowerPoint</Application>
  <PresentationFormat>On-screen Show (4:3)</PresentationFormat>
  <Paragraphs>539</Paragraphs>
  <Slides>61</Slides>
  <Notes>1</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Office Theme</vt:lpstr>
      <vt:lpstr>Module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4</dc:title>
  <dc:creator>Acer</dc:creator>
  <cp:lastModifiedBy>Acer</cp:lastModifiedBy>
  <cp:revision>6</cp:revision>
  <dcterms:created xsi:type="dcterms:W3CDTF">2024-04-09T04:58:03Z</dcterms:created>
  <dcterms:modified xsi:type="dcterms:W3CDTF">2024-04-09T05:45:56Z</dcterms:modified>
</cp:coreProperties>
</file>